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Now Bold" panose="020B0604020202020204" charset="0"/>
      <p:regular r:id="rId20"/>
    </p:embeddedFont>
    <p:embeddedFont>
      <p:font typeface="Now" panose="020B0604020202020204" charset="0"/>
      <p:regular r:id="rId21"/>
    </p:embeddedFont>
    <p:embeddedFont>
      <p:font typeface="Calibri" panose="020F0502020204030204" pitchFamily="34" charset="0"/>
      <p:regular r:id="rId22"/>
      <p:bold r:id="rId23"/>
    </p:embeddedFont>
    <p:embeddedFont>
      <p:font typeface="Times New Roman" panose="02020603050405020304" pitchFamily="18" charset="0"/>
      <p:regular r:id="rId24"/>
    </p:embeddedFont>
    <p:embeddedFont>
      <p:font typeface="TAN Nimbus" charset="0"/>
      <p:regular r:id="rId25"/>
    </p:embeddedFont>
    <p:embeddedFont>
      <p:font typeface="Barabara"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figma.com/proto/OFym032bE8VsMQC3xaNqte/Serag?page-id=0%3A1&amp;type=design&amp;node-id=324-1982&amp;viewport=265%2C264%2C0.12&amp;t=E7UvsWgfjRLFgnTw-1&amp;scaling=scale-down&amp;starting-point-node-id=324%3A1982&amp;mode=design"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figma.com/proto/OFym032bE8VsMQC3xaNqte/Serag?page-id=0%3A1&amp;type=design&amp;node-id=324-1982&amp;viewport=265%2C264%2C0.12&amp;t=E7UvsWgfjRLFgnTw-1&amp;scaling=scale-down&amp;starting-point-node-id=324%3A1982&amp;mode=design"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figma.com/proto/OFym032bE8VsMQC3xaNqte/Serag?page-id=0%3A1&amp;type=design&amp;node-id=324-1982&amp;viewport=265%2C264%2C0.12&amp;t=E7UvsWgfjRLFgnTw-1&amp;scaling=scale-down&amp;starting-point-node-id=324%3A1982&amp;mode=design"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figma.com/proto/OFym032bE8VsMQC3xaNqte/Serag?page-id=0%3A1&amp;type=design&amp;node-id=324-1982&amp;viewport=265%2C264%2C0.12&amp;t=E7UvsWgfjRLFgnTw-1&amp;scaling=scale-down&amp;starting-point-node-id=324%3A1982&amp;mode=design"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2221546" y="4391589"/>
            <a:ext cx="7745758" cy="7944367"/>
          </a:xfrm>
          <a:custGeom>
            <a:avLst/>
            <a:gdLst/>
            <a:ahLst/>
            <a:cxnLst/>
            <a:rect l="l" t="t" r="r" b="b"/>
            <a:pathLst>
              <a:path w="7745758" h="7944367">
                <a:moveTo>
                  <a:pt x="7745757" y="0"/>
                </a:moveTo>
                <a:lnTo>
                  <a:pt x="0" y="0"/>
                </a:lnTo>
                <a:lnTo>
                  <a:pt x="0" y="7944367"/>
                </a:lnTo>
                <a:lnTo>
                  <a:pt x="7745757" y="7944367"/>
                </a:lnTo>
                <a:lnTo>
                  <a:pt x="7745757" y="0"/>
                </a:lnTo>
                <a:close/>
              </a:path>
            </a:pathLst>
          </a:custGeom>
          <a:blipFill>
            <a:blip r:embed="rId2"/>
            <a:stretch>
              <a:fillRect/>
            </a:stretch>
          </a:blipFill>
        </p:spPr>
      </p:sp>
      <p:sp>
        <p:nvSpPr>
          <p:cNvPr id="3" name="Freeform 3"/>
          <p:cNvSpPr/>
          <p:nvPr/>
        </p:nvSpPr>
        <p:spPr>
          <a:xfrm rot="-6612488">
            <a:off x="13696210" y="-2208954"/>
            <a:ext cx="4589609" cy="5237785"/>
          </a:xfrm>
          <a:custGeom>
            <a:avLst/>
            <a:gdLst/>
            <a:ahLst/>
            <a:cxnLst/>
            <a:rect l="l" t="t" r="r" b="b"/>
            <a:pathLst>
              <a:path w="4589609" h="5237785">
                <a:moveTo>
                  <a:pt x="0" y="0"/>
                </a:moveTo>
                <a:lnTo>
                  <a:pt x="4589609" y="0"/>
                </a:lnTo>
                <a:lnTo>
                  <a:pt x="4589609" y="5237785"/>
                </a:lnTo>
                <a:lnTo>
                  <a:pt x="0" y="5237785"/>
                </a:lnTo>
                <a:lnTo>
                  <a:pt x="0" y="0"/>
                </a:lnTo>
                <a:close/>
              </a:path>
            </a:pathLst>
          </a:custGeom>
          <a:blipFill>
            <a:blip r:embed="rId3"/>
            <a:stretch>
              <a:fillRect/>
            </a:stretch>
          </a:blipFill>
        </p:spPr>
      </p:sp>
      <p:sp>
        <p:nvSpPr>
          <p:cNvPr id="4" name="Freeform 4"/>
          <p:cNvSpPr/>
          <p:nvPr/>
        </p:nvSpPr>
        <p:spPr>
          <a:xfrm rot="1947137">
            <a:off x="1468168" y="-4099646"/>
            <a:ext cx="2303146" cy="15397075"/>
          </a:xfrm>
          <a:custGeom>
            <a:avLst/>
            <a:gdLst/>
            <a:ahLst/>
            <a:cxnLst/>
            <a:rect l="l" t="t" r="r" b="b"/>
            <a:pathLst>
              <a:path w="2303146" h="15397075">
                <a:moveTo>
                  <a:pt x="0" y="0"/>
                </a:moveTo>
                <a:lnTo>
                  <a:pt x="2303146" y="0"/>
                </a:lnTo>
                <a:lnTo>
                  <a:pt x="2303146" y="15397075"/>
                </a:lnTo>
                <a:lnTo>
                  <a:pt x="0" y="15397075"/>
                </a:lnTo>
                <a:lnTo>
                  <a:pt x="0" y="0"/>
                </a:lnTo>
                <a:close/>
              </a:path>
            </a:pathLst>
          </a:custGeom>
          <a:blipFill>
            <a:blip r:embed="rId4"/>
            <a:stretch>
              <a:fillRect/>
            </a:stretch>
          </a:blipFill>
        </p:spPr>
      </p:sp>
      <p:sp>
        <p:nvSpPr>
          <p:cNvPr id="5" name="Freeform 5"/>
          <p:cNvSpPr/>
          <p:nvPr/>
        </p:nvSpPr>
        <p:spPr>
          <a:xfrm rot="1955353">
            <a:off x="-624483" y="-4353081"/>
            <a:ext cx="2661098" cy="11783460"/>
          </a:xfrm>
          <a:custGeom>
            <a:avLst/>
            <a:gdLst/>
            <a:ahLst/>
            <a:cxnLst/>
            <a:rect l="l" t="t" r="r" b="b"/>
            <a:pathLst>
              <a:path w="2661098" h="11783460">
                <a:moveTo>
                  <a:pt x="0" y="0"/>
                </a:moveTo>
                <a:lnTo>
                  <a:pt x="2661098" y="0"/>
                </a:lnTo>
                <a:lnTo>
                  <a:pt x="2661098" y="11783460"/>
                </a:lnTo>
                <a:lnTo>
                  <a:pt x="0" y="11783460"/>
                </a:lnTo>
                <a:lnTo>
                  <a:pt x="0" y="0"/>
                </a:lnTo>
                <a:close/>
              </a:path>
            </a:pathLst>
          </a:custGeom>
          <a:blipFill>
            <a:blip r:embed="rId5"/>
            <a:stretch>
              <a:fillRect/>
            </a:stretch>
          </a:blipFill>
        </p:spPr>
      </p:sp>
      <p:sp>
        <p:nvSpPr>
          <p:cNvPr id="6" name="TextBox 6"/>
          <p:cNvSpPr txBox="1"/>
          <p:nvPr/>
        </p:nvSpPr>
        <p:spPr>
          <a:xfrm>
            <a:off x="1219200" y="4234670"/>
            <a:ext cx="12746548" cy="1783714"/>
          </a:xfrm>
          <a:prstGeom prst="rect">
            <a:avLst/>
          </a:prstGeom>
        </p:spPr>
        <p:txBody>
          <a:bodyPr lIns="0" tIns="0" rIns="0" bIns="0" rtlCol="0" anchor="t">
            <a:spAutoFit/>
          </a:bodyPr>
          <a:lstStyle/>
          <a:p>
            <a:pPr algn="ctr">
              <a:lnSpc>
                <a:spcPts val="14560"/>
              </a:lnSpc>
            </a:pPr>
            <a:r>
              <a:rPr lang="en-US" sz="10400">
                <a:solidFill>
                  <a:srgbClr val="FFFFFF"/>
                </a:solidFill>
                <a:latin typeface="Barabara"/>
              </a:rPr>
              <a:t>El-Serag</a:t>
            </a:r>
          </a:p>
        </p:txBody>
      </p:sp>
      <p:sp>
        <p:nvSpPr>
          <p:cNvPr id="7" name="TextBox 7"/>
          <p:cNvSpPr txBox="1"/>
          <p:nvPr/>
        </p:nvSpPr>
        <p:spPr>
          <a:xfrm>
            <a:off x="3153973" y="6478268"/>
            <a:ext cx="6255366" cy="3676017"/>
          </a:xfrm>
          <a:prstGeom prst="rect">
            <a:avLst/>
          </a:prstGeom>
        </p:spPr>
        <p:txBody>
          <a:bodyPr lIns="0" tIns="0" rIns="0" bIns="0" rtlCol="0" anchor="t">
            <a:spAutoFit/>
          </a:bodyPr>
          <a:lstStyle/>
          <a:p>
            <a:pPr algn="ctr">
              <a:lnSpc>
                <a:spcPts val="7419"/>
              </a:lnSpc>
            </a:pPr>
            <a:r>
              <a:rPr lang="en-US" sz="5299">
                <a:solidFill>
                  <a:srgbClr val="FFFFFF"/>
                </a:solidFill>
                <a:latin typeface="Times New Roman"/>
              </a:rPr>
              <a:t>Superviesed By:</a:t>
            </a:r>
          </a:p>
          <a:p>
            <a:pPr algn="ctr">
              <a:lnSpc>
                <a:spcPts val="7419"/>
              </a:lnSpc>
            </a:pPr>
            <a:r>
              <a:rPr lang="en-US" sz="5299">
                <a:solidFill>
                  <a:srgbClr val="FFFFFF"/>
                </a:solidFill>
                <a:latin typeface="Times New Roman"/>
              </a:rPr>
              <a:t>Dr. Hussein Elshafie</a:t>
            </a:r>
          </a:p>
          <a:p>
            <a:pPr algn="ctr">
              <a:lnSpc>
                <a:spcPts val="7419"/>
              </a:lnSpc>
            </a:pPr>
            <a:r>
              <a:rPr lang="en-US" sz="5299">
                <a:solidFill>
                  <a:srgbClr val="FFFFFF"/>
                </a:solidFill>
                <a:latin typeface="Times New Roman"/>
              </a:rPr>
              <a:t>Dr. Hosny Ahmed</a:t>
            </a:r>
          </a:p>
          <a:p>
            <a:pPr algn="ctr">
              <a:lnSpc>
                <a:spcPts val="6299"/>
              </a:lnSpc>
              <a:spcBef>
                <a:spcPct val="0"/>
              </a:spcBef>
            </a:pPr>
            <a:r>
              <a:rPr lang="en-US" sz="4499">
                <a:solidFill>
                  <a:srgbClr val="FFFFFF"/>
                </a:solidFill>
                <a:latin typeface="Times New Roman"/>
              </a:rPr>
              <a:t>Dr. Ibrahim Elsayed </a:t>
            </a:r>
          </a:p>
        </p:txBody>
      </p:sp>
      <p:sp>
        <p:nvSpPr>
          <p:cNvPr id="8" name="Freeform 8"/>
          <p:cNvSpPr/>
          <p:nvPr/>
        </p:nvSpPr>
        <p:spPr>
          <a:xfrm>
            <a:off x="6751650" y="1848505"/>
            <a:ext cx="1941693" cy="1941693"/>
          </a:xfrm>
          <a:custGeom>
            <a:avLst/>
            <a:gdLst/>
            <a:ahLst/>
            <a:cxnLst/>
            <a:rect l="l" t="t" r="r" b="b"/>
            <a:pathLst>
              <a:path w="1941693" h="1941693">
                <a:moveTo>
                  <a:pt x="0" y="0"/>
                </a:moveTo>
                <a:lnTo>
                  <a:pt x="1941692" y="0"/>
                </a:lnTo>
                <a:lnTo>
                  <a:pt x="1941692" y="1941693"/>
                </a:lnTo>
                <a:lnTo>
                  <a:pt x="0" y="1941693"/>
                </a:lnTo>
                <a:lnTo>
                  <a:pt x="0" y="0"/>
                </a:lnTo>
                <a:close/>
              </a:path>
            </a:pathLst>
          </a:custGeom>
          <a:blipFill>
            <a:blip r:embed="rId6"/>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287519" y="-585186"/>
            <a:ext cx="3337038" cy="4540188"/>
          </a:xfrm>
          <a:custGeom>
            <a:avLst/>
            <a:gdLst/>
            <a:ahLst/>
            <a:cxnLst/>
            <a:rect l="l" t="t" r="r" b="b"/>
            <a:pathLst>
              <a:path w="3337038" h="4540188">
                <a:moveTo>
                  <a:pt x="0" y="0"/>
                </a:moveTo>
                <a:lnTo>
                  <a:pt x="3337038" y="0"/>
                </a:lnTo>
                <a:lnTo>
                  <a:pt x="3337038" y="4540188"/>
                </a:lnTo>
                <a:lnTo>
                  <a:pt x="0" y="4540188"/>
                </a:lnTo>
                <a:lnTo>
                  <a:pt x="0" y="0"/>
                </a:lnTo>
                <a:close/>
              </a:path>
            </a:pathLst>
          </a:custGeom>
          <a:blipFill>
            <a:blip r:embed="rId2"/>
            <a:stretch>
              <a:fillRect/>
            </a:stretch>
          </a:blipFill>
        </p:spPr>
      </p:sp>
      <p:sp>
        <p:nvSpPr>
          <p:cNvPr id="3" name="Freeform 3"/>
          <p:cNvSpPr/>
          <p:nvPr/>
        </p:nvSpPr>
        <p:spPr>
          <a:xfrm>
            <a:off x="16461906" y="288226"/>
            <a:ext cx="3652188" cy="3766502"/>
          </a:xfrm>
          <a:custGeom>
            <a:avLst/>
            <a:gdLst/>
            <a:ahLst/>
            <a:cxnLst/>
            <a:rect l="l" t="t" r="r" b="b"/>
            <a:pathLst>
              <a:path w="3652188" h="3766502">
                <a:moveTo>
                  <a:pt x="0" y="0"/>
                </a:moveTo>
                <a:lnTo>
                  <a:pt x="3652188" y="0"/>
                </a:lnTo>
                <a:lnTo>
                  <a:pt x="3652188" y="3766502"/>
                </a:lnTo>
                <a:lnTo>
                  <a:pt x="0" y="3766502"/>
                </a:lnTo>
                <a:lnTo>
                  <a:pt x="0" y="0"/>
                </a:lnTo>
                <a:close/>
              </a:path>
            </a:pathLst>
          </a:custGeom>
          <a:blipFill>
            <a:blip r:embed="rId3"/>
            <a:stretch>
              <a:fillRect/>
            </a:stretch>
          </a:blipFill>
        </p:spPr>
      </p:sp>
      <p:sp>
        <p:nvSpPr>
          <p:cNvPr id="4" name="Freeform 4"/>
          <p:cNvSpPr/>
          <p:nvPr/>
        </p:nvSpPr>
        <p:spPr>
          <a:xfrm>
            <a:off x="2729801" y="2029061"/>
            <a:ext cx="2459767" cy="5193824"/>
          </a:xfrm>
          <a:custGeom>
            <a:avLst/>
            <a:gdLst/>
            <a:ahLst/>
            <a:cxnLst/>
            <a:rect l="l" t="t" r="r" b="b"/>
            <a:pathLst>
              <a:path w="2459767" h="5193824">
                <a:moveTo>
                  <a:pt x="0" y="0"/>
                </a:moveTo>
                <a:lnTo>
                  <a:pt x="2459767" y="0"/>
                </a:lnTo>
                <a:lnTo>
                  <a:pt x="2459767" y="5193824"/>
                </a:lnTo>
                <a:lnTo>
                  <a:pt x="0" y="5193824"/>
                </a:lnTo>
                <a:lnTo>
                  <a:pt x="0" y="0"/>
                </a:lnTo>
                <a:close/>
              </a:path>
            </a:pathLst>
          </a:custGeom>
          <a:blipFill>
            <a:blip r:embed="rId4"/>
            <a:stretch>
              <a:fillRect/>
            </a:stretch>
          </a:blipFill>
        </p:spPr>
      </p:sp>
      <p:sp>
        <p:nvSpPr>
          <p:cNvPr id="5" name="Freeform 5"/>
          <p:cNvSpPr/>
          <p:nvPr/>
        </p:nvSpPr>
        <p:spPr>
          <a:xfrm>
            <a:off x="7902594" y="2029061"/>
            <a:ext cx="2482812" cy="5193824"/>
          </a:xfrm>
          <a:custGeom>
            <a:avLst/>
            <a:gdLst/>
            <a:ahLst/>
            <a:cxnLst/>
            <a:rect l="l" t="t" r="r" b="b"/>
            <a:pathLst>
              <a:path w="2482812" h="5193824">
                <a:moveTo>
                  <a:pt x="0" y="0"/>
                </a:moveTo>
                <a:lnTo>
                  <a:pt x="2482812" y="0"/>
                </a:lnTo>
                <a:lnTo>
                  <a:pt x="2482812" y="5193824"/>
                </a:lnTo>
                <a:lnTo>
                  <a:pt x="0" y="5193824"/>
                </a:lnTo>
                <a:lnTo>
                  <a:pt x="0" y="0"/>
                </a:lnTo>
                <a:close/>
              </a:path>
            </a:pathLst>
          </a:custGeom>
          <a:blipFill>
            <a:blip r:embed="rId5"/>
            <a:stretch>
              <a:fillRect/>
            </a:stretch>
          </a:blipFill>
        </p:spPr>
      </p:sp>
      <p:sp>
        <p:nvSpPr>
          <p:cNvPr id="6" name="Freeform 6"/>
          <p:cNvSpPr/>
          <p:nvPr/>
        </p:nvSpPr>
        <p:spPr>
          <a:xfrm>
            <a:off x="12838876" y="2029061"/>
            <a:ext cx="2845931" cy="5193824"/>
          </a:xfrm>
          <a:custGeom>
            <a:avLst/>
            <a:gdLst/>
            <a:ahLst/>
            <a:cxnLst/>
            <a:rect l="l" t="t" r="r" b="b"/>
            <a:pathLst>
              <a:path w="2845931" h="5193824">
                <a:moveTo>
                  <a:pt x="0" y="0"/>
                </a:moveTo>
                <a:lnTo>
                  <a:pt x="2845931" y="0"/>
                </a:lnTo>
                <a:lnTo>
                  <a:pt x="2845931" y="5193824"/>
                </a:lnTo>
                <a:lnTo>
                  <a:pt x="0" y="5193824"/>
                </a:lnTo>
                <a:lnTo>
                  <a:pt x="0" y="0"/>
                </a:lnTo>
                <a:close/>
              </a:path>
            </a:pathLst>
          </a:custGeom>
          <a:blipFill>
            <a:blip r:embed="rId6"/>
            <a:stretch>
              <a:fillRect/>
            </a:stretch>
          </a:blipFill>
        </p:spPr>
      </p:sp>
      <p:sp>
        <p:nvSpPr>
          <p:cNvPr id="7" name="TextBox 7"/>
          <p:cNvSpPr txBox="1"/>
          <p:nvPr/>
        </p:nvSpPr>
        <p:spPr>
          <a:xfrm>
            <a:off x="2179337" y="7339077"/>
            <a:ext cx="3560694" cy="523875"/>
          </a:xfrm>
          <a:prstGeom prst="rect">
            <a:avLst/>
          </a:prstGeom>
        </p:spPr>
        <p:txBody>
          <a:bodyPr lIns="0" tIns="0" rIns="0" bIns="0" rtlCol="0" anchor="t">
            <a:spAutoFit/>
          </a:bodyPr>
          <a:lstStyle/>
          <a:p>
            <a:pPr algn="ctr">
              <a:lnSpc>
                <a:spcPts val="4199"/>
              </a:lnSpc>
            </a:pPr>
            <a:r>
              <a:rPr lang="en-US" sz="2999">
                <a:solidFill>
                  <a:srgbClr val="FFFFFF"/>
                </a:solidFill>
                <a:latin typeface="Now Bold"/>
              </a:rPr>
              <a:t>Be My eyes</a:t>
            </a:r>
          </a:p>
        </p:txBody>
      </p:sp>
      <p:sp>
        <p:nvSpPr>
          <p:cNvPr id="8" name="TextBox 8"/>
          <p:cNvSpPr txBox="1"/>
          <p:nvPr/>
        </p:nvSpPr>
        <p:spPr>
          <a:xfrm>
            <a:off x="4026159" y="154876"/>
            <a:ext cx="10235683"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Related Works</a:t>
            </a:r>
          </a:p>
        </p:txBody>
      </p:sp>
      <p:sp>
        <p:nvSpPr>
          <p:cNvPr id="9" name="TextBox 9"/>
          <p:cNvSpPr txBox="1"/>
          <p:nvPr/>
        </p:nvSpPr>
        <p:spPr>
          <a:xfrm>
            <a:off x="7363854" y="7339077"/>
            <a:ext cx="3560694" cy="523875"/>
          </a:xfrm>
          <a:prstGeom prst="rect">
            <a:avLst/>
          </a:prstGeom>
        </p:spPr>
        <p:txBody>
          <a:bodyPr lIns="0" tIns="0" rIns="0" bIns="0" rtlCol="0" anchor="t">
            <a:spAutoFit/>
          </a:bodyPr>
          <a:lstStyle/>
          <a:p>
            <a:pPr algn="ctr">
              <a:lnSpc>
                <a:spcPts val="4199"/>
              </a:lnSpc>
            </a:pPr>
            <a:r>
              <a:rPr lang="en-US" sz="2999">
                <a:solidFill>
                  <a:srgbClr val="FFFFFF"/>
                </a:solidFill>
                <a:latin typeface="Now Bold"/>
              </a:rPr>
              <a:t>Smart Voice </a:t>
            </a:r>
          </a:p>
        </p:txBody>
      </p:sp>
      <p:sp>
        <p:nvSpPr>
          <p:cNvPr id="10" name="TextBox 10"/>
          <p:cNvSpPr txBox="1"/>
          <p:nvPr/>
        </p:nvSpPr>
        <p:spPr>
          <a:xfrm>
            <a:off x="12547969" y="7339077"/>
            <a:ext cx="3560694" cy="523875"/>
          </a:xfrm>
          <a:prstGeom prst="rect">
            <a:avLst/>
          </a:prstGeom>
        </p:spPr>
        <p:txBody>
          <a:bodyPr lIns="0" tIns="0" rIns="0" bIns="0" rtlCol="0" anchor="t">
            <a:spAutoFit/>
          </a:bodyPr>
          <a:lstStyle/>
          <a:p>
            <a:pPr algn="ctr">
              <a:lnSpc>
                <a:spcPts val="4199"/>
              </a:lnSpc>
            </a:pPr>
            <a:r>
              <a:rPr lang="en-US" sz="2999">
                <a:solidFill>
                  <a:srgbClr val="FFFFFF"/>
                </a:solidFill>
                <a:latin typeface="Now Bold"/>
              </a:rPr>
              <a:t>Braille Academy</a:t>
            </a:r>
          </a:p>
        </p:txBody>
      </p:sp>
      <p:sp>
        <p:nvSpPr>
          <p:cNvPr id="11" name="TextBox 11"/>
          <p:cNvSpPr txBox="1"/>
          <p:nvPr/>
        </p:nvSpPr>
        <p:spPr>
          <a:xfrm>
            <a:off x="2446227" y="7986778"/>
            <a:ext cx="3159864" cy="853037"/>
          </a:xfrm>
          <a:prstGeom prst="rect">
            <a:avLst/>
          </a:prstGeom>
        </p:spPr>
        <p:txBody>
          <a:bodyPr lIns="0" tIns="0" rIns="0" bIns="0" rtlCol="0" anchor="t">
            <a:spAutoFit/>
          </a:bodyPr>
          <a:lstStyle/>
          <a:p>
            <a:pPr algn="ctr">
              <a:lnSpc>
                <a:spcPts val="3419"/>
              </a:lnSpc>
            </a:pPr>
            <a:r>
              <a:rPr lang="en-US" sz="2442">
                <a:solidFill>
                  <a:srgbClr val="FFFFFF"/>
                </a:solidFill>
                <a:latin typeface="Now"/>
              </a:rPr>
              <a:t>Live video assistance</a:t>
            </a:r>
          </a:p>
          <a:p>
            <a:pPr algn="ctr">
              <a:lnSpc>
                <a:spcPts val="3419"/>
              </a:lnSpc>
              <a:spcBef>
                <a:spcPct val="0"/>
              </a:spcBef>
            </a:pPr>
            <a:r>
              <a:rPr lang="en-US" sz="2442">
                <a:solidFill>
                  <a:srgbClr val="FFFFFF"/>
                </a:solidFill>
                <a:latin typeface="Now"/>
              </a:rPr>
              <a:t>Support various tasks</a:t>
            </a:r>
          </a:p>
        </p:txBody>
      </p:sp>
      <p:sp>
        <p:nvSpPr>
          <p:cNvPr id="12" name="TextBox 12"/>
          <p:cNvSpPr txBox="1"/>
          <p:nvPr/>
        </p:nvSpPr>
        <p:spPr>
          <a:xfrm>
            <a:off x="6802372" y="7977251"/>
            <a:ext cx="4904791" cy="1281049"/>
          </a:xfrm>
          <a:prstGeom prst="rect">
            <a:avLst/>
          </a:prstGeom>
        </p:spPr>
        <p:txBody>
          <a:bodyPr lIns="0" tIns="0" rIns="0" bIns="0" rtlCol="0" anchor="t">
            <a:spAutoFit/>
          </a:bodyPr>
          <a:lstStyle/>
          <a:p>
            <a:pPr algn="ctr">
              <a:lnSpc>
                <a:spcPts val="3415"/>
              </a:lnSpc>
            </a:pPr>
            <a:r>
              <a:rPr lang="en-US" sz="2439">
                <a:solidFill>
                  <a:srgbClr val="FFFFFF"/>
                </a:solidFill>
                <a:latin typeface="Now"/>
              </a:rPr>
              <a:t>Adjustable reading speed</a:t>
            </a:r>
          </a:p>
          <a:p>
            <a:pPr algn="ctr">
              <a:lnSpc>
                <a:spcPts val="3415"/>
              </a:lnSpc>
              <a:spcBef>
                <a:spcPct val="0"/>
              </a:spcBef>
            </a:pPr>
            <a:r>
              <a:rPr lang="en-US" sz="2439">
                <a:solidFill>
                  <a:srgbClr val="FFFFFF"/>
                </a:solidFill>
                <a:latin typeface="Now"/>
              </a:rPr>
              <a:t>Text-to-speech for different document types</a:t>
            </a:r>
          </a:p>
        </p:txBody>
      </p:sp>
      <p:sp>
        <p:nvSpPr>
          <p:cNvPr id="13" name="TextBox 13"/>
          <p:cNvSpPr txBox="1"/>
          <p:nvPr/>
        </p:nvSpPr>
        <p:spPr>
          <a:xfrm>
            <a:off x="12547969" y="7987391"/>
            <a:ext cx="3815507" cy="852424"/>
          </a:xfrm>
          <a:prstGeom prst="rect">
            <a:avLst/>
          </a:prstGeom>
        </p:spPr>
        <p:txBody>
          <a:bodyPr lIns="0" tIns="0" rIns="0" bIns="0" rtlCol="0" anchor="t">
            <a:spAutoFit/>
          </a:bodyPr>
          <a:lstStyle/>
          <a:p>
            <a:pPr algn="ctr">
              <a:lnSpc>
                <a:spcPts val="3415"/>
              </a:lnSpc>
            </a:pPr>
            <a:r>
              <a:rPr lang="en-US" sz="2439">
                <a:solidFill>
                  <a:srgbClr val="FFFFFF"/>
                </a:solidFill>
                <a:latin typeface="Now"/>
              </a:rPr>
              <a:t>Interactive braille lessons</a:t>
            </a:r>
          </a:p>
          <a:p>
            <a:pPr algn="ctr">
              <a:lnSpc>
                <a:spcPts val="3415"/>
              </a:lnSpc>
              <a:spcBef>
                <a:spcPct val="0"/>
              </a:spcBef>
            </a:pPr>
            <a:r>
              <a:rPr lang="en-US" sz="2439">
                <a:solidFill>
                  <a:srgbClr val="FFFFFF"/>
                </a:solidFill>
                <a:latin typeface="Now"/>
              </a:rPr>
              <a:t>Voice-guided instructions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a:hlinkClick r:id="rId2" tooltip="https://www.figma.com/proto/OFym032bE8VsMQC3xaNqte/Serag?page-id=0%3A1&amp;type=design&amp;node-id=324-1982&amp;viewport=265%2C264%2C0.12&amp;t=E7UvsWgfjRLFgnTw-1&amp;scaling=scale-down&amp;starting-point-node-id=324%3A1982&amp;mode=design"/>
          </p:cNvPr>
          <p:cNvSpPr/>
          <p:nvPr/>
        </p:nvSpPr>
        <p:spPr>
          <a:xfrm>
            <a:off x="6049959" y="2596729"/>
            <a:ext cx="11371853" cy="6112371"/>
          </a:xfrm>
          <a:custGeom>
            <a:avLst/>
            <a:gdLst/>
            <a:ahLst/>
            <a:cxnLst/>
            <a:rect l="l" t="t" r="r" b="b"/>
            <a:pathLst>
              <a:path w="11371853" h="6112371">
                <a:moveTo>
                  <a:pt x="0" y="0"/>
                </a:moveTo>
                <a:lnTo>
                  <a:pt x="11371854" y="0"/>
                </a:lnTo>
                <a:lnTo>
                  <a:pt x="11371854" y="6112371"/>
                </a:lnTo>
                <a:lnTo>
                  <a:pt x="0" y="6112371"/>
                </a:lnTo>
                <a:lnTo>
                  <a:pt x="0" y="0"/>
                </a:lnTo>
                <a:close/>
              </a:path>
            </a:pathLst>
          </a:custGeom>
          <a:blipFill>
            <a:blip r:embed="rId3"/>
            <a:stretch>
              <a:fillRect/>
            </a:stretch>
          </a:blipFill>
        </p:spPr>
      </p:sp>
      <p:sp>
        <p:nvSpPr>
          <p:cNvPr id="3" name="TextBox 3"/>
          <p:cNvSpPr txBox="1"/>
          <p:nvPr/>
        </p:nvSpPr>
        <p:spPr>
          <a:xfrm>
            <a:off x="1028700" y="895350"/>
            <a:ext cx="11888951" cy="1226820"/>
          </a:xfrm>
          <a:prstGeom prst="rect">
            <a:avLst/>
          </a:prstGeom>
        </p:spPr>
        <p:txBody>
          <a:bodyPr lIns="0" tIns="0" rIns="0" bIns="0" rtlCol="0" anchor="t">
            <a:spAutoFit/>
          </a:bodyPr>
          <a:lstStyle/>
          <a:p>
            <a:pPr>
              <a:lnSpc>
                <a:spcPts val="10080"/>
              </a:lnSpc>
            </a:pPr>
            <a:r>
              <a:rPr lang="en-US" sz="7200">
                <a:solidFill>
                  <a:srgbClr val="FFFFFF"/>
                </a:solidFill>
                <a:latin typeface="TAN Nimbus"/>
              </a:rPr>
              <a:t>UI Mock Up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a:hlinkClick r:id="rId2" tooltip="https://www.figma.com/proto/OFym032bE8VsMQC3xaNqte/Serag?page-id=0%3A1&amp;type=design&amp;node-id=324-1982&amp;viewport=265%2C264%2C0.12&amp;t=E7UvsWgfjRLFgnTw-1&amp;scaling=scale-down&amp;starting-point-node-id=324%3A1982&amp;mode=design"/>
          </p:cNvPr>
          <p:cNvSpPr/>
          <p:nvPr/>
        </p:nvSpPr>
        <p:spPr>
          <a:xfrm>
            <a:off x="4296783" y="2862062"/>
            <a:ext cx="13708378" cy="5300573"/>
          </a:xfrm>
          <a:custGeom>
            <a:avLst/>
            <a:gdLst/>
            <a:ahLst/>
            <a:cxnLst/>
            <a:rect l="l" t="t" r="r" b="b"/>
            <a:pathLst>
              <a:path w="13708378" h="5300573">
                <a:moveTo>
                  <a:pt x="0" y="0"/>
                </a:moveTo>
                <a:lnTo>
                  <a:pt x="13708378" y="0"/>
                </a:lnTo>
                <a:lnTo>
                  <a:pt x="13708378" y="5300573"/>
                </a:lnTo>
                <a:lnTo>
                  <a:pt x="0" y="5300573"/>
                </a:lnTo>
                <a:lnTo>
                  <a:pt x="0" y="0"/>
                </a:lnTo>
                <a:close/>
              </a:path>
            </a:pathLst>
          </a:custGeom>
          <a:blipFill>
            <a:blip r:embed="rId3"/>
            <a:stretch>
              <a:fillRect/>
            </a:stretch>
          </a:blipFill>
        </p:spPr>
      </p:sp>
      <p:sp>
        <p:nvSpPr>
          <p:cNvPr id="3" name="TextBox 3"/>
          <p:cNvSpPr txBox="1"/>
          <p:nvPr/>
        </p:nvSpPr>
        <p:spPr>
          <a:xfrm>
            <a:off x="1028700" y="895350"/>
            <a:ext cx="11888951" cy="1226820"/>
          </a:xfrm>
          <a:prstGeom prst="rect">
            <a:avLst/>
          </a:prstGeom>
        </p:spPr>
        <p:txBody>
          <a:bodyPr lIns="0" tIns="0" rIns="0" bIns="0" rtlCol="0" anchor="t">
            <a:spAutoFit/>
          </a:bodyPr>
          <a:lstStyle/>
          <a:p>
            <a:pPr>
              <a:lnSpc>
                <a:spcPts val="10080"/>
              </a:lnSpc>
            </a:pPr>
            <a:r>
              <a:rPr lang="en-US" sz="7200">
                <a:solidFill>
                  <a:srgbClr val="FFFFFF"/>
                </a:solidFill>
                <a:latin typeface="TAN Nimbus"/>
              </a:rPr>
              <a:t>UI Mock 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a:hlinkClick r:id="rId2" tooltip="https://www.figma.com/proto/OFym032bE8VsMQC3xaNqte/Serag?page-id=0%3A1&amp;type=design&amp;node-id=324-1982&amp;viewport=265%2C264%2C0.12&amp;t=E7UvsWgfjRLFgnTw-1&amp;scaling=scale-down&amp;starting-point-node-id=324%3A1982&amp;mode=design"/>
          </p:cNvPr>
          <p:cNvSpPr/>
          <p:nvPr/>
        </p:nvSpPr>
        <p:spPr>
          <a:xfrm>
            <a:off x="4203651" y="3959289"/>
            <a:ext cx="13708378" cy="3015843"/>
          </a:xfrm>
          <a:custGeom>
            <a:avLst/>
            <a:gdLst/>
            <a:ahLst/>
            <a:cxnLst/>
            <a:rect l="l" t="t" r="r" b="b"/>
            <a:pathLst>
              <a:path w="13708378" h="3015843">
                <a:moveTo>
                  <a:pt x="0" y="0"/>
                </a:moveTo>
                <a:lnTo>
                  <a:pt x="13708377" y="0"/>
                </a:lnTo>
                <a:lnTo>
                  <a:pt x="13708377" y="3015843"/>
                </a:lnTo>
                <a:lnTo>
                  <a:pt x="0" y="3015843"/>
                </a:lnTo>
                <a:lnTo>
                  <a:pt x="0" y="0"/>
                </a:lnTo>
                <a:close/>
              </a:path>
            </a:pathLst>
          </a:custGeom>
          <a:blipFill>
            <a:blip r:embed="rId3"/>
            <a:stretch>
              <a:fillRect/>
            </a:stretch>
          </a:blipFill>
        </p:spPr>
      </p:sp>
      <p:sp>
        <p:nvSpPr>
          <p:cNvPr id="3" name="TextBox 3"/>
          <p:cNvSpPr txBox="1"/>
          <p:nvPr/>
        </p:nvSpPr>
        <p:spPr>
          <a:xfrm>
            <a:off x="1028700" y="895350"/>
            <a:ext cx="11888951" cy="1226820"/>
          </a:xfrm>
          <a:prstGeom prst="rect">
            <a:avLst/>
          </a:prstGeom>
        </p:spPr>
        <p:txBody>
          <a:bodyPr lIns="0" tIns="0" rIns="0" bIns="0" rtlCol="0" anchor="t">
            <a:spAutoFit/>
          </a:bodyPr>
          <a:lstStyle/>
          <a:p>
            <a:pPr>
              <a:lnSpc>
                <a:spcPts val="10080"/>
              </a:lnSpc>
            </a:pPr>
            <a:r>
              <a:rPr lang="en-US" sz="7200">
                <a:solidFill>
                  <a:srgbClr val="FFFFFF"/>
                </a:solidFill>
                <a:latin typeface="TAN Nimbus"/>
              </a:rPr>
              <a:t>UI Mock Up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a:hlinkClick r:id="rId2" tooltip="https://www.figma.com/proto/OFym032bE8VsMQC3xaNqte/Serag?page-id=0%3A1&amp;type=design&amp;node-id=324-1982&amp;viewport=265%2C264%2C0.12&amp;t=E7UvsWgfjRLFgnTw-1&amp;scaling=scale-down&amp;starting-point-node-id=324%3A1982&amp;mode=design"/>
          </p:cNvPr>
          <p:cNvSpPr/>
          <p:nvPr/>
        </p:nvSpPr>
        <p:spPr>
          <a:xfrm>
            <a:off x="4449612" y="3487507"/>
            <a:ext cx="13708378" cy="4049683"/>
          </a:xfrm>
          <a:custGeom>
            <a:avLst/>
            <a:gdLst/>
            <a:ahLst/>
            <a:cxnLst/>
            <a:rect l="l" t="t" r="r" b="b"/>
            <a:pathLst>
              <a:path w="13708378" h="4049683">
                <a:moveTo>
                  <a:pt x="0" y="0"/>
                </a:moveTo>
                <a:lnTo>
                  <a:pt x="13708378" y="0"/>
                </a:lnTo>
                <a:lnTo>
                  <a:pt x="13708378" y="4049684"/>
                </a:lnTo>
                <a:lnTo>
                  <a:pt x="0" y="4049684"/>
                </a:lnTo>
                <a:lnTo>
                  <a:pt x="0" y="0"/>
                </a:lnTo>
                <a:close/>
              </a:path>
            </a:pathLst>
          </a:custGeom>
          <a:blipFill>
            <a:blip r:embed="rId3"/>
            <a:stretch>
              <a:fillRect/>
            </a:stretch>
          </a:blipFill>
        </p:spPr>
      </p:sp>
      <p:sp>
        <p:nvSpPr>
          <p:cNvPr id="3" name="TextBox 3"/>
          <p:cNvSpPr txBox="1"/>
          <p:nvPr/>
        </p:nvSpPr>
        <p:spPr>
          <a:xfrm>
            <a:off x="1028700" y="895350"/>
            <a:ext cx="11888951" cy="1226820"/>
          </a:xfrm>
          <a:prstGeom prst="rect">
            <a:avLst/>
          </a:prstGeom>
        </p:spPr>
        <p:txBody>
          <a:bodyPr lIns="0" tIns="0" rIns="0" bIns="0" rtlCol="0" anchor="t">
            <a:spAutoFit/>
          </a:bodyPr>
          <a:lstStyle/>
          <a:p>
            <a:pPr>
              <a:lnSpc>
                <a:spcPts val="10080"/>
              </a:lnSpc>
            </a:pPr>
            <a:r>
              <a:rPr lang="en-US" sz="7200">
                <a:solidFill>
                  <a:srgbClr val="FFFFFF"/>
                </a:solidFill>
                <a:latin typeface="TAN Nimbus"/>
              </a:rPr>
              <a:t>UI Mock Up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2519379">
            <a:off x="-1636463" y="522797"/>
            <a:ext cx="3743973" cy="2544200"/>
          </a:xfrm>
          <a:custGeom>
            <a:avLst/>
            <a:gdLst/>
            <a:ahLst/>
            <a:cxnLst/>
            <a:rect l="l" t="t" r="r" b="b"/>
            <a:pathLst>
              <a:path w="3743973" h="2544200">
                <a:moveTo>
                  <a:pt x="0" y="0"/>
                </a:moveTo>
                <a:lnTo>
                  <a:pt x="3743973" y="0"/>
                </a:lnTo>
                <a:lnTo>
                  <a:pt x="3743973" y="2544200"/>
                </a:lnTo>
                <a:lnTo>
                  <a:pt x="0" y="2544200"/>
                </a:lnTo>
                <a:lnTo>
                  <a:pt x="0" y="0"/>
                </a:lnTo>
                <a:close/>
              </a:path>
            </a:pathLst>
          </a:custGeom>
          <a:blipFill>
            <a:blip r:embed="rId2"/>
            <a:stretch>
              <a:fillRect/>
            </a:stretch>
          </a:blipFill>
        </p:spPr>
      </p:sp>
      <p:sp>
        <p:nvSpPr>
          <p:cNvPr id="3" name="Freeform 3"/>
          <p:cNvSpPr/>
          <p:nvPr/>
        </p:nvSpPr>
        <p:spPr>
          <a:xfrm rot="1348339">
            <a:off x="15422980" y="7617926"/>
            <a:ext cx="4986902" cy="3602622"/>
          </a:xfrm>
          <a:custGeom>
            <a:avLst/>
            <a:gdLst/>
            <a:ahLst/>
            <a:cxnLst/>
            <a:rect l="l" t="t" r="r" b="b"/>
            <a:pathLst>
              <a:path w="4986902" h="3602622">
                <a:moveTo>
                  <a:pt x="0" y="0"/>
                </a:moveTo>
                <a:lnTo>
                  <a:pt x="4986901" y="0"/>
                </a:lnTo>
                <a:lnTo>
                  <a:pt x="4986901" y="3602622"/>
                </a:lnTo>
                <a:lnTo>
                  <a:pt x="0" y="3602622"/>
                </a:lnTo>
                <a:lnTo>
                  <a:pt x="0" y="0"/>
                </a:lnTo>
                <a:close/>
              </a:path>
            </a:pathLst>
          </a:custGeom>
          <a:blipFill>
            <a:blip r:embed="rId3"/>
            <a:stretch>
              <a:fillRect/>
            </a:stretch>
          </a:blipFill>
        </p:spPr>
      </p:sp>
      <p:graphicFrame>
        <p:nvGraphicFramePr>
          <p:cNvPr id="4" name="Table 4"/>
          <p:cNvGraphicFramePr>
            <a:graphicFrameLocks noGrp="1"/>
          </p:cNvGraphicFramePr>
          <p:nvPr/>
        </p:nvGraphicFramePr>
        <p:xfrm>
          <a:off x="2477937" y="2839631"/>
          <a:ext cx="12445857" cy="6418670"/>
        </p:xfrm>
        <a:graphic>
          <a:graphicData uri="http://schemas.openxmlformats.org/drawingml/2006/table">
            <a:tbl>
              <a:tblPr/>
              <a:tblGrid>
                <a:gridCol w="1382873">
                  <a:extLst>
                    <a:ext uri="{9D8B030D-6E8A-4147-A177-3AD203B41FA5}">
                      <a16:colId xmlns:a16="http://schemas.microsoft.com/office/drawing/2014/main" val="20000"/>
                    </a:ext>
                  </a:extLst>
                </a:gridCol>
                <a:gridCol w="1382873">
                  <a:extLst>
                    <a:ext uri="{9D8B030D-6E8A-4147-A177-3AD203B41FA5}">
                      <a16:colId xmlns:a16="http://schemas.microsoft.com/office/drawing/2014/main" val="20001"/>
                    </a:ext>
                  </a:extLst>
                </a:gridCol>
                <a:gridCol w="1382873">
                  <a:extLst>
                    <a:ext uri="{9D8B030D-6E8A-4147-A177-3AD203B41FA5}">
                      <a16:colId xmlns:a16="http://schemas.microsoft.com/office/drawing/2014/main" val="20002"/>
                    </a:ext>
                  </a:extLst>
                </a:gridCol>
                <a:gridCol w="1382873">
                  <a:extLst>
                    <a:ext uri="{9D8B030D-6E8A-4147-A177-3AD203B41FA5}">
                      <a16:colId xmlns:a16="http://schemas.microsoft.com/office/drawing/2014/main" val="20003"/>
                    </a:ext>
                  </a:extLst>
                </a:gridCol>
                <a:gridCol w="1382873">
                  <a:extLst>
                    <a:ext uri="{9D8B030D-6E8A-4147-A177-3AD203B41FA5}">
                      <a16:colId xmlns:a16="http://schemas.microsoft.com/office/drawing/2014/main" val="20004"/>
                    </a:ext>
                  </a:extLst>
                </a:gridCol>
                <a:gridCol w="1382873">
                  <a:extLst>
                    <a:ext uri="{9D8B030D-6E8A-4147-A177-3AD203B41FA5}">
                      <a16:colId xmlns:a16="http://schemas.microsoft.com/office/drawing/2014/main" val="20005"/>
                    </a:ext>
                  </a:extLst>
                </a:gridCol>
                <a:gridCol w="1382873">
                  <a:extLst>
                    <a:ext uri="{9D8B030D-6E8A-4147-A177-3AD203B41FA5}">
                      <a16:colId xmlns:a16="http://schemas.microsoft.com/office/drawing/2014/main" val="20006"/>
                    </a:ext>
                  </a:extLst>
                </a:gridCol>
                <a:gridCol w="1382873">
                  <a:extLst>
                    <a:ext uri="{9D8B030D-6E8A-4147-A177-3AD203B41FA5}">
                      <a16:colId xmlns:a16="http://schemas.microsoft.com/office/drawing/2014/main" val="20007"/>
                    </a:ext>
                  </a:extLst>
                </a:gridCol>
                <a:gridCol w="1382873">
                  <a:extLst>
                    <a:ext uri="{9D8B030D-6E8A-4147-A177-3AD203B41FA5}">
                      <a16:colId xmlns:a16="http://schemas.microsoft.com/office/drawing/2014/main" val="20008"/>
                    </a:ext>
                  </a:extLst>
                </a:gridCol>
              </a:tblGrid>
              <a:tr h="810828">
                <a:tc>
                  <a:txBody>
                    <a:bodyPr/>
                    <a:lstStyle/>
                    <a:p>
                      <a:pPr algn="l">
                        <a:lnSpc>
                          <a:spcPts val="1679"/>
                        </a:lnSpc>
                        <a:defRPr/>
                      </a:pPr>
                      <a:endParaRPr lang="en-US" sz="1100"/>
                    </a:p>
                    <a:p>
                      <a:pPr>
                        <a:lnSpc>
                          <a:spcPts val="1679"/>
                        </a:lnSpc>
                      </a:pPr>
                      <a:r>
                        <a:rPr lang="en-US" sz="1200">
                          <a:solidFill>
                            <a:srgbClr val="FFFFFF"/>
                          </a:solidFill>
                          <a:latin typeface="Now"/>
                        </a:rPr>
                        <a:t>  Phase</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Nov</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Dec</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Jan</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Feb</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Mars</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April</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May</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June</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20690">
                <a:tc>
                  <a:txBody>
                    <a:bodyPr/>
                    <a:lstStyle/>
                    <a:p>
                      <a:pPr algn="l">
                        <a:lnSpc>
                          <a:spcPts val="1679"/>
                        </a:lnSpc>
                        <a:defRPr/>
                      </a:pPr>
                      <a:endParaRPr lang="en-US" sz="1100"/>
                    </a:p>
                    <a:p>
                      <a:pPr>
                        <a:lnSpc>
                          <a:spcPts val="1679"/>
                        </a:lnSpc>
                      </a:pPr>
                      <a:r>
                        <a:rPr lang="en-US" sz="1200">
                          <a:solidFill>
                            <a:srgbClr val="FFFFFF"/>
                          </a:solidFill>
                          <a:latin typeface="Now"/>
                        </a:rPr>
                        <a:t>  Gathering Information</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FF0000">
                            <a:alpha val="100000"/>
                          </a:srgbClr>
                        </a:gs>
                        <a:gs pos="100000">
                          <a:srgbClr val="8F1D70">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FF0000">
                            <a:alpha val="100000"/>
                          </a:srgbClr>
                        </a:gs>
                        <a:gs pos="100000">
                          <a:srgbClr val="CD0495">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20690">
                <a:tc>
                  <a:txBody>
                    <a:bodyPr/>
                    <a:lstStyle/>
                    <a:p>
                      <a:pPr algn="l">
                        <a:lnSpc>
                          <a:spcPts val="1679"/>
                        </a:lnSpc>
                        <a:defRPr/>
                      </a:pPr>
                      <a:endParaRPr lang="en-US" sz="1100"/>
                    </a:p>
                    <a:p>
                      <a:pPr>
                        <a:lnSpc>
                          <a:spcPts val="1679"/>
                        </a:lnSpc>
                      </a:pPr>
                      <a:r>
                        <a:rPr lang="en-US" sz="1200">
                          <a:solidFill>
                            <a:srgbClr val="FFFFFF"/>
                          </a:solidFill>
                          <a:latin typeface="Now"/>
                        </a:rPr>
                        <a:t>  Define Requirements</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8C52FF">
                            <a:alpha val="100000"/>
                          </a:srgbClr>
                        </a:gs>
                        <a:gs pos="100000">
                          <a:srgbClr val="5CE1E6">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10828">
                <a:tc>
                  <a:txBody>
                    <a:bodyPr/>
                    <a:lstStyle/>
                    <a:p>
                      <a:pPr algn="l">
                        <a:lnSpc>
                          <a:spcPts val="1679"/>
                        </a:lnSpc>
                        <a:defRPr/>
                      </a:pPr>
                      <a:endParaRPr lang="en-US" sz="1100"/>
                    </a:p>
                    <a:p>
                      <a:pPr>
                        <a:lnSpc>
                          <a:spcPts val="1679"/>
                        </a:lnSpc>
                      </a:pPr>
                      <a:r>
                        <a:rPr lang="en-US" sz="1200">
                          <a:solidFill>
                            <a:srgbClr val="FFFFFF"/>
                          </a:solidFill>
                          <a:latin typeface="Now"/>
                        </a:rPr>
                        <a:t>  Analysis</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FF3131">
                            <a:alpha val="100000"/>
                          </a:srgbClr>
                        </a:gs>
                        <a:gs pos="100000">
                          <a:srgbClr val="FF914D">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FF3131">
                            <a:alpha val="100000"/>
                          </a:srgbClr>
                        </a:gs>
                        <a:gs pos="100000">
                          <a:srgbClr val="FF914D">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10828">
                <a:tc>
                  <a:txBody>
                    <a:bodyPr/>
                    <a:lstStyle/>
                    <a:p>
                      <a:pPr algn="l">
                        <a:lnSpc>
                          <a:spcPts val="1679"/>
                        </a:lnSpc>
                        <a:defRPr/>
                      </a:pPr>
                      <a:endParaRPr lang="en-US" sz="1100"/>
                    </a:p>
                    <a:p>
                      <a:pPr>
                        <a:lnSpc>
                          <a:spcPts val="1679"/>
                        </a:lnSpc>
                      </a:pPr>
                      <a:r>
                        <a:rPr lang="en-US" sz="1200">
                          <a:solidFill>
                            <a:srgbClr val="FFFFFF"/>
                          </a:solidFill>
                          <a:latin typeface="Now"/>
                        </a:rPr>
                        <a:t>  Design</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FFDE59">
                            <a:alpha val="100000"/>
                          </a:srgbClr>
                        </a:gs>
                        <a:gs pos="100000">
                          <a:srgbClr val="FF914D">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FFDE59">
                            <a:alpha val="100000"/>
                          </a:srgbClr>
                        </a:gs>
                        <a:gs pos="100000">
                          <a:srgbClr val="FF914D">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88440">
                <a:tc>
                  <a:txBody>
                    <a:bodyPr/>
                    <a:lstStyle/>
                    <a:p>
                      <a:pPr algn="l">
                        <a:lnSpc>
                          <a:spcPts val="1679"/>
                        </a:lnSpc>
                        <a:defRPr/>
                      </a:pPr>
                      <a:endParaRPr lang="en-US" sz="1100"/>
                    </a:p>
                    <a:p>
                      <a:pPr>
                        <a:lnSpc>
                          <a:spcPts val="1679"/>
                        </a:lnSpc>
                      </a:pPr>
                      <a:r>
                        <a:rPr lang="en-US" sz="1200">
                          <a:solidFill>
                            <a:srgbClr val="FFFFFF"/>
                          </a:solidFill>
                          <a:latin typeface="Now"/>
                        </a:rPr>
                        <a:t>  Implementation</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000000">
                            <a:alpha val="100000"/>
                          </a:srgbClr>
                        </a:gs>
                        <a:gs pos="100000">
                          <a:srgbClr val="70500A">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000000">
                            <a:alpha val="100000"/>
                          </a:srgbClr>
                        </a:gs>
                        <a:gs pos="100000">
                          <a:srgbClr val="70500A">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000000">
                            <a:alpha val="100000"/>
                          </a:srgbClr>
                        </a:gs>
                        <a:gs pos="100000">
                          <a:srgbClr val="C89116">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000000">
                            <a:alpha val="100000"/>
                          </a:srgbClr>
                        </a:gs>
                        <a:gs pos="100000">
                          <a:srgbClr val="C89116">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1056366">
                <a:tc>
                  <a:txBody>
                    <a:bodyPr/>
                    <a:lstStyle/>
                    <a:p>
                      <a:pPr algn="l">
                        <a:lnSpc>
                          <a:spcPts val="1679"/>
                        </a:lnSpc>
                        <a:defRPr/>
                      </a:pPr>
                      <a:endParaRPr lang="en-US" sz="1100"/>
                    </a:p>
                    <a:p>
                      <a:pPr>
                        <a:lnSpc>
                          <a:spcPts val="1679"/>
                        </a:lnSpc>
                      </a:pPr>
                      <a:r>
                        <a:rPr lang="en-US" sz="1200">
                          <a:solidFill>
                            <a:srgbClr val="FFFFFF"/>
                          </a:solidFill>
                          <a:latin typeface="Now"/>
                        </a:rPr>
                        <a:t>  Testing and Final Discussion</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tc>
                  <a:txBody>
                    <a:bodyPr/>
                    <a:lstStyle/>
                    <a:p>
                      <a:pPr algn="l">
                        <a:lnSpc>
                          <a:spcPts val="1679"/>
                        </a:lnSpc>
                        <a:defRPr/>
                      </a:pPr>
                      <a:endParaRPr lang="en-US" sz="1100"/>
                    </a:p>
                    <a:p>
                      <a:pPr>
                        <a:lnSpc>
                          <a:spcPts val="1679"/>
                        </a:lnSpc>
                      </a:pPr>
                      <a:r>
                        <a:rPr lang="en-US" sz="1200">
                          <a:solidFill>
                            <a:srgbClr val="FFFFFF"/>
                          </a:solidFill>
                          <a:latin typeface="Now"/>
                        </a:rPr>
                        <a:t>   </a:t>
                      </a:r>
                    </a:p>
                    <a:p>
                      <a:pPr>
                        <a:lnSpc>
                          <a:spcPts val="1679"/>
                        </a:lnSpc>
                      </a:pPr>
                      <a:r>
                        <a:rPr lang="en-US" sz="1200">
                          <a:solidFill>
                            <a:srgbClr val="FFFFFF"/>
                          </a:solidFill>
                          <a:latin typeface="Now"/>
                        </a:rPr>
                        <a:t>  </a:t>
                      </a:r>
                    </a:p>
                  </a:txBody>
                  <a:tcPr marL="57150" marR="57150" marT="57150" marB="571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gradFill rotWithShape="1">
                      <a:gsLst>
                        <a:gs pos="0">
                          <a:srgbClr val="004AAD">
                            <a:alpha val="100000"/>
                          </a:srgbClr>
                        </a:gs>
                        <a:gs pos="100000">
                          <a:srgbClr val="CB6CE6">
                            <a:alpha val="100000"/>
                          </a:srgbClr>
                        </a:gs>
                      </a:gsLst>
                      <a:lin ang="0"/>
                    </a:gradFill>
                  </a:tcPr>
                </a:tc>
                <a:extLst>
                  <a:ext uri="{0D108BD9-81ED-4DB2-BD59-A6C34878D82A}">
                    <a16:rowId xmlns:a16="http://schemas.microsoft.com/office/drawing/2014/main" val="10006"/>
                  </a:ext>
                </a:extLst>
              </a:tr>
            </a:tbl>
          </a:graphicData>
        </a:graphic>
      </p:graphicFrame>
      <p:sp>
        <p:nvSpPr>
          <p:cNvPr id="5" name="TextBox 5"/>
          <p:cNvSpPr txBox="1"/>
          <p:nvPr/>
        </p:nvSpPr>
        <p:spPr>
          <a:xfrm>
            <a:off x="2477937" y="205747"/>
            <a:ext cx="13332126"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Scheduling Phases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040698">
            <a:off x="-2649174" y="4770637"/>
            <a:ext cx="8495071" cy="8229600"/>
          </a:xfrm>
          <a:custGeom>
            <a:avLst/>
            <a:gdLst/>
            <a:ahLst/>
            <a:cxnLst/>
            <a:rect l="l" t="t" r="r" b="b"/>
            <a:pathLst>
              <a:path w="8495071" h="8229600">
                <a:moveTo>
                  <a:pt x="0" y="0"/>
                </a:moveTo>
                <a:lnTo>
                  <a:pt x="8495071" y="0"/>
                </a:lnTo>
                <a:lnTo>
                  <a:pt x="8495071" y="8229600"/>
                </a:lnTo>
                <a:lnTo>
                  <a:pt x="0" y="8229600"/>
                </a:lnTo>
                <a:lnTo>
                  <a:pt x="0" y="0"/>
                </a:lnTo>
                <a:close/>
              </a:path>
            </a:pathLst>
          </a:custGeom>
          <a:blipFill>
            <a:blip r:embed="rId2"/>
            <a:stretch>
              <a:fillRect/>
            </a:stretch>
          </a:blipFill>
        </p:spPr>
      </p:sp>
      <p:sp>
        <p:nvSpPr>
          <p:cNvPr id="3" name="Freeform 3"/>
          <p:cNvSpPr/>
          <p:nvPr/>
        </p:nvSpPr>
        <p:spPr>
          <a:xfrm rot="2268105">
            <a:off x="16263393" y="-2405831"/>
            <a:ext cx="3140327" cy="6024608"/>
          </a:xfrm>
          <a:custGeom>
            <a:avLst/>
            <a:gdLst/>
            <a:ahLst/>
            <a:cxnLst/>
            <a:rect l="l" t="t" r="r" b="b"/>
            <a:pathLst>
              <a:path w="3140327" h="6024608">
                <a:moveTo>
                  <a:pt x="0" y="0"/>
                </a:moveTo>
                <a:lnTo>
                  <a:pt x="3140327" y="0"/>
                </a:lnTo>
                <a:lnTo>
                  <a:pt x="3140327" y="6024608"/>
                </a:lnTo>
                <a:lnTo>
                  <a:pt x="0" y="6024608"/>
                </a:lnTo>
                <a:lnTo>
                  <a:pt x="0" y="0"/>
                </a:lnTo>
                <a:close/>
              </a:path>
            </a:pathLst>
          </a:custGeom>
          <a:blipFill>
            <a:blip r:embed="rId3"/>
            <a:stretch>
              <a:fillRect/>
            </a:stretch>
          </a:blipFill>
        </p:spPr>
      </p:sp>
      <p:grpSp>
        <p:nvGrpSpPr>
          <p:cNvPr id="4" name="Group 4"/>
          <p:cNvGrpSpPr/>
          <p:nvPr/>
        </p:nvGrpSpPr>
        <p:grpSpPr>
          <a:xfrm>
            <a:off x="1598361" y="1791385"/>
            <a:ext cx="6519890" cy="4399485"/>
            <a:chOff x="0" y="0"/>
            <a:chExt cx="1717173" cy="1158712"/>
          </a:xfrm>
        </p:grpSpPr>
        <p:sp>
          <p:nvSpPr>
            <p:cNvPr id="5" name="Freeform 5"/>
            <p:cNvSpPr/>
            <p:nvPr/>
          </p:nvSpPr>
          <p:spPr>
            <a:xfrm>
              <a:off x="0" y="0"/>
              <a:ext cx="1717173" cy="1158712"/>
            </a:xfrm>
            <a:custGeom>
              <a:avLst/>
              <a:gdLst/>
              <a:ahLst/>
              <a:cxnLst/>
              <a:rect l="l" t="t" r="r" b="b"/>
              <a:pathLst>
                <a:path w="1717173" h="1158712">
                  <a:moveTo>
                    <a:pt x="60559" y="0"/>
                  </a:moveTo>
                  <a:lnTo>
                    <a:pt x="1656614" y="0"/>
                  </a:lnTo>
                  <a:cubicBezTo>
                    <a:pt x="1672675" y="0"/>
                    <a:pt x="1688079" y="6380"/>
                    <a:pt x="1699436" y="17737"/>
                  </a:cubicBezTo>
                  <a:cubicBezTo>
                    <a:pt x="1710793" y="29094"/>
                    <a:pt x="1717173" y="44498"/>
                    <a:pt x="1717173" y="60559"/>
                  </a:cubicBezTo>
                  <a:lnTo>
                    <a:pt x="1717173" y="1098153"/>
                  </a:lnTo>
                  <a:cubicBezTo>
                    <a:pt x="1717173" y="1114214"/>
                    <a:pt x="1710793" y="1129618"/>
                    <a:pt x="1699436" y="1140975"/>
                  </a:cubicBezTo>
                  <a:cubicBezTo>
                    <a:pt x="1688079" y="1152332"/>
                    <a:pt x="1672675" y="1158712"/>
                    <a:pt x="1656614" y="1158712"/>
                  </a:cubicBezTo>
                  <a:lnTo>
                    <a:pt x="60559" y="1158712"/>
                  </a:lnTo>
                  <a:cubicBezTo>
                    <a:pt x="44498" y="1158712"/>
                    <a:pt x="29094" y="1152332"/>
                    <a:pt x="17737" y="1140975"/>
                  </a:cubicBezTo>
                  <a:cubicBezTo>
                    <a:pt x="6380" y="1129618"/>
                    <a:pt x="0" y="1114214"/>
                    <a:pt x="0" y="1098153"/>
                  </a:cubicBezTo>
                  <a:lnTo>
                    <a:pt x="0" y="60559"/>
                  </a:lnTo>
                  <a:cubicBezTo>
                    <a:pt x="0" y="44498"/>
                    <a:pt x="6380" y="29094"/>
                    <a:pt x="17737" y="17737"/>
                  </a:cubicBezTo>
                  <a:cubicBezTo>
                    <a:pt x="29094" y="6380"/>
                    <a:pt x="44498" y="0"/>
                    <a:pt x="60559" y="0"/>
                  </a:cubicBezTo>
                  <a:close/>
                </a:path>
              </a:pathLst>
            </a:custGeom>
            <a:solidFill>
              <a:srgbClr val="211D49"/>
            </a:solidFill>
          </p:spPr>
        </p:sp>
        <p:sp>
          <p:nvSpPr>
            <p:cNvPr id="6" name="TextBox 6"/>
            <p:cNvSpPr txBox="1"/>
            <p:nvPr/>
          </p:nvSpPr>
          <p:spPr>
            <a:xfrm>
              <a:off x="0" y="-47625"/>
              <a:ext cx="1717173" cy="1206337"/>
            </a:xfrm>
            <a:prstGeom prst="rect">
              <a:avLst/>
            </a:prstGeom>
          </p:spPr>
          <p:txBody>
            <a:bodyPr lIns="50800" tIns="50800" rIns="50800" bIns="50800" rtlCol="0" anchor="ctr"/>
            <a:lstStyle/>
            <a:p>
              <a:pPr algn="ctr">
                <a:lnSpc>
                  <a:spcPts val="2940"/>
                </a:lnSpc>
              </a:pPr>
              <a:endParaRPr/>
            </a:p>
          </p:txBody>
        </p:sp>
      </p:grpSp>
      <p:sp>
        <p:nvSpPr>
          <p:cNvPr id="7" name="TextBox 7"/>
          <p:cNvSpPr txBox="1"/>
          <p:nvPr/>
        </p:nvSpPr>
        <p:spPr>
          <a:xfrm>
            <a:off x="1889508" y="219141"/>
            <a:ext cx="14508985"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Challenges &amp; References</a:t>
            </a:r>
          </a:p>
        </p:txBody>
      </p:sp>
      <p:grpSp>
        <p:nvGrpSpPr>
          <p:cNvPr id="8" name="Group 8"/>
          <p:cNvGrpSpPr/>
          <p:nvPr/>
        </p:nvGrpSpPr>
        <p:grpSpPr>
          <a:xfrm>
            <a:off x="10174786" y="3454915"/>
            <a:ext cx="7658770" cy="3081381"/>
            <a:chOff x="0" y="0"/>
            <a:chExt cx="2017125" cy="811557"/>
          </a:xfrm>
        </p:grpSpPr>
        <p:sp>
          <p:nvSpPr>
            <p:cNvPr id="9" name="Freeform 9"/>
            <p:cNvSpPr/>
            <p:nvPr/>
          </p:nvSpPr>
          <p:spPr>
            <a:xfrm>
              <a:off x="0" y="0"/>
              <a:ext cx="2017125" cy="811557"/>
            </a:xfrm>
            <a:custGeom>
              <a:avLst/>
              <a:gdLst/>
              <a:ahLst/>
              <a:cxnLst/>
              <a:rect l="l" t="t" r="r" b="b"/>
              <a:pathLst>
                <a:path w="2017125" h="811557">
                  <a:moveTo>
                    <a:pt x="51554" y="0"/>
                  </a:moveTo>
                  <a:lnTo>
                    <a:pt x="1965571" y="0"/>
                  </a:lnTo>
                  <a:cubicBezTo>
                    <a:pt x="1994043" y="0"/>
                    <a:pt x="2017125" y="23081"/>
                    <a:pt x="2017125" y="51554"/>
                  </a:cubicBezTo>
                  <a:lnTo>
                    <a:pt x="2017125" y="760003"/>
                  </a:lnTo>
                  <a:cubicBezTo>
                    <a:pt x="2017125" y="773676"/>
                    <a:pt x="2011693" y="786789"/>
                    <a:pt x="2002025" y="796457"/>
                  </a:cubicBezTo>
                  <a:cubicBezTo>
                    <a:pt x="1992357" y="806126"/>
                    <a:pt x="1979244" y="811557"/>
                    <a:pt x="1965571" y="811557"/>
                  </a:cubicBezTo>
                  <a:lnTo>
                    <a:pt x="51554" y="811557"/>
                  </a:lnTo>
                  <a:cubicBezTo>
                    <a:pt x="23081" y="811557"/>
                    <a:pt x="0" y="788476"/>
                    <a:pt x="0" y="760003"/>
                  </a:cubicBezTo>
                  <a:lnTo>
                    <a:pt x="0" y="51554"/>
                  </a:lnTo>
                  <a:cubicBezTo>
                    <a:pt x="0" y="37881"/>
                    <a:pt x="5432" y="24768"/>
                    <a:pt x="15100" y="15100"/>
                  </a:cubicBezTo>
                  <a:cubicBezTo>
                    <a:pt x="24768" y="5432"/>
                    <a:pt x="37881" y="0"/>
                    <a:pt x="51554" y="0"/>
                  </a:cubicBezTo>
                  <a:close/>
                </a:path>
              </a:pathLst>
            </a:custGeom>
            <a:solidFill>
              <a:srgbClr val="211D49"/>
            </a:solidFill>
          </p:spPr>
        </p:sp>
        <p:sp>
          <p:nvSpPr>
            <p:cNvPr id="10" name="TextBox 10"/>
            <p:cNvSpPr txBox="1"/>
            <p:nvPr/>
          </p:nvSpPr>
          <p:spPr>
            <a:xfrm>
              <a:off x="0" y="-66675"/>
              <a:ext cx="2017125" cy="878232"/>
            </a:xfrm>
            <a:prstGeom prst="rect">
              <a:avLst/>
            </a:prstGeom>
          </p:spPr>
          <p:txBody>
            <a:bodyPr lIns="50800" tIns="50800" rIns="50800" bIns="50800" rtlCol="0" anchor="ctr"/>
            <a:lstStyle/>
            <a:p>
              <a:pPr>
                <a:lnSpc>
                  <a:spcPts val="4199"/>
                </a:lnSpc>
              </a:pPr>
              <a:endParaRPr/>
            </a:p>
          </p:txBody>
        </p:sp>
      </p:grpSp>
      <p:sp>
        <p:nvSpPr>
          <p:cNvPr id="11" name="TextBox 11"/>
          <p:cNvSpPr txBox="1"/>
          <p:nvPr/>
        </p:nvSpPr>
        <p:spPr>
          <a:xfrm>
            <a:off x="10400201" y="4900976"/>
            <a:ext cx="7433356" cy="963729"/>
          </a:xfrm>
          <a:prstGeom prst="rect">
            <a:avLst/>
          </a:prstGeom>
        </p:spPr>
        <p:txBody>
          <a:bodyPr lIns="0" tIns="0" rIns="0" bIns="0" rtlCol="0" anchor="t">
            <a:spAutoFit/>
          </a:bodyPr>
          <a:lstStyle/>
          <a:p>
            <a:pPr marL="604379" lvl="1" indent="-302190" algn="just">
              <a:lnSpc>
                <a:spcPts val="3919"/>
              </a:lnSpc>
              <a:buFont typeface="Arial"/>
              <a:buChar char="•"/>
            </a:pPr>
            <a:r>
              <a:rPr lang="en-US" sz="2799">
                <a:solidFill>
                  <a:srgbClr val="FFFFFF"/>
                </a:solidFill>
                <a:latin typeface="Now"/>
              </a:rPr>
              <a:t>Dr. Hussien Elshafie </a:t>
            </a:r>
          </a:p>
          <a:p>
            <a:pPr marL="604379" lvl="1" indent="-302190" algn="just">
              <a:lnSpc>
                <a:spcPts val="3919"/>
              </a:lnSpc>
              <a:spcBef>
                <a:spcPct val="0"/>
              </a:spcBef>
              <a:buFont typeface="Arial"/>
              <a:buChar char="•"/>
            </a:pPr>
            <a:r>
              <a:rPr lang="en-US" sz="2799">
                <a:solidFill>
                  <a:srgbClr val="FFFFFF"/>
                </a:solidFill>
                <a:latin typeface="Now"/>
              </a:rPr>
              <a:t>Dr. Mohamed Fouad </a:t>
            </a:r>
          </a:p>
        </p:txBody>
      </p:sp>
      <p:sp>
        <p:nvSpPr>
          <p:cNvPr id="12" name="TextBox 12"/>
          <p:cNvSpPr txBox="1"/>
          <p:nvPr/>
        </p:nvSpPr>
        <p:spPr>
          <a:xfrm>
            <a:off x="1865894" y="1988228"/>
            <a:ext cx="5984825" cy="764542"/>
          </a:xfrm>
          <a:prstGeom prst="rect">
            <a:avLst/>
          </a:prstGeom>
        </p:spPr>
        <p:txBody>
          <a:bodyPr lIns="0" tIns="0" rIns="0" bIns="0" rtlCol="0" anchor="t">
            <a:spAutoFit/>
          </a:bodyPr>
          <a:lstStyle/>
          <a:p>
            <a:pPr algn="ctr">
              <a:lnSpc>
                <a:spcPts val="6159"/>
              </a:lnSpc>
              <a:spcBef>
                <a:spcPct val="0"/>
              </a:spcBef>
            </a:pPr>
            <a:r>
              <a:rPr lang="en-US" sz="4399">
                <a:solidFill>
                  <a:srgbClr val="FFFFFF"/>
                </a:solidFill>
                <a:latin typeface="Now Bold"/>
              </a:rPr>
              <a:t>Insufficient resources</a:t>
            </a:r>
          </a:p>
        </p:txBody>
      </p:sp>
      <p:sp>
        <p:nvSpPr>
          <p:cNvPr id="13" name="TextBox 13"/>
          <p:cNvSpPr txBox="1"/>
          <p:nvPr/>
        </p:nvSpPr>
        <p:spPr>
          <a:xfrm>
            <a:off x="10601746" y="3774612"/>
            <a:ext cx="3857450" cy="699733"/>
          </a:xfrm>
          <a:prstGeom prst="rect">
            <a:avLst/>
          </a:prstGeom>
        </p:spPr>
        <p:txBody>
          <a:bodyPr lIns="0" tIns="0" rIns="0" bIns="0" rtlCol="0" anchor="t">
            <a:spAutoFit/>
          </a:bodyPr>
          <a:lstStyle/>
          <a:p>
            <a:pPr algn="ctr">
              <a:lnSpc>
                <a:spcPts val="5657"/>
              </a:lnSpc>
              <a:spcBef>
                <a:spcPct val="0"/>
              </a:spcBef>
            </a:pPr>
            <a:r>
              <a:rPr lang="en-US" sz="4041">
                <a:solidFill>
                  <a:srgbClr val="FFFFFF"/>
                </a:solidFill>
                <a:latin typeface="Now Bold"/>
              </a:rPr>
              <a:t>System Insight </a:t>
            </a:r>
          </a:p>
        </p:txBody>
      </p:sp>
      <p:sp>
        <p:nvSpPr>
          <p:cNvPr id="14" name="TextBox 14"/>
          <p:cNvSpPr txBox="1"/>
          <p:nvPr/>
        </p:nvSpPr>
        <p:spPr>
          <a:xfrm>
            <a:off x="1598361" y="2866904"/>
            <a:ext cx="6519890" cy="1109346"/>
          </a:xfrm>
          <a:prstGeom prst="rect">
            <a:avLst/>
          </a:prstGeom>
        </p:spPr>
        <p:txBody>
          <a:bodyPr lIns="0" tIns="0" rIns="0" bIns="0" rtlCol="0" anchor="t">
            <a:spAutoFit/>
          </a:bodyPr>
          <a:lstStyle/>
          <a:p>
            <a:pPr marL="690872" lvl="1" indent="-345436">
              <a:lnSpc>
                <a:spcPts val="4479"/>
              </a:lnSpc>
              <a:spcBef>
                <a:spcPct val="0"/>
              </a:spcBef>
              <a:buFont typeface="Arial"/>
              <a:buChar char="•"/>
            </a:pPr>
            <a:r>
              <a:rPr lang="en-US" sz="3199">
                <a:solidFill>
                  <a:srgbClr val="FFFFFF"/>
                </a:solidFill>
                <a:latin typeface="Now"/>
              </a:rPr>
              <a:t>Elnour School for Blind People</a:t>
            </a:r>
          </a:p>
        </p:txBody>
      </p:sp>
      <p:sp>
        <p:nvSpPr>
          <p:cNvPr id="15" name="TextBox 15"/>
          <p:cNvSpPr txBox="1"/>
          <p:nvPr/>
        </p:nvSpPr>
        <p:spPr>
          <a:xfrm>
            <a:off x="1598361" y="4353710"/>
            <a:ext cx="5671096" cy="547371"/>
          </a:xfrm>
          <a:prstGeom prst="rect">
            <a:avLst/>
          </a:prstGeom>
        </p:spPr>
        <p:txBody>
          <a:bodyPr lIns="0" tIns="0" rIns="0" bIns="0" rtlCol="0" anchor="t">
            <a:spAutoFit/>
          </a:bodyPr>
          <a:lstStyle/>
          <a:p>
            <a:pPr marL="690872" lvl="1" indent="-345436" algn="ctr">
              <a:lnSpc>
                <a:spcPts val="4479"/>
              </a:lnSpc>
              <a:spcBef>
                <a:spcPct val="0"/>
              </a:spcBef>
              <a:buFont typeface="Arial"/>
              <a:buChar char="•"/>
            </a:pPr>
            <a:r>
              <a:rPr lang="en-US" sz="3199">
                <a:solidFill>
                  <a:srgbClr val="FFFFFF"/>
                </a:solidFill>
                <a:latin typeface="Now"/>
              </a:rPr>
              <a:t>Elnour and Elamal School</a:t>
            </a:r>
          </a:p>
        </p:txBody>
      </p:sp>
      <p:grpSp>
        <p:nvGrpSpPr>
          <p:cNvPr id="16" name="Group 16"/>
          <p:cNvGrpSpPr/>
          <p:nvPr/>
        </p:nvGrpSpPr>
        <p:grpSpPr>
          <a:xfrm>
            <a:off x="6817764" y="6879195"/>
            <a:ext cx="6714044" cy="3068402"/>
            <a:chOff x="0" y="0"/>
            <a:chExt cx="1768308" cy="808139"/>
          </a:xfrm>
        </p:grpSpPr>
        <p:sp>
          <p:nvSpPr>
            <p:cNvPr id="17" name="Freeform 17"/>
            <p:cNvSpPr/>
            <p:nvPr/>
          </p:nvSpPr>
          <p:spPr>
            <a:xfrm>
              <a:off x="0" y="0"/>
              <a:ext cx="1768308" cy="808139"/>
            </a:xfrm>
            <a:custGeom>
              <a:avLst/>
              <a:gdLst/>
              <a:ahLst/>
              <a:cxnLst/>
              <a:rect l="l" t="t" r="r" b="b"/>
              <a:pathLst>
                <a:path w="1768308" h="808139">
                  <a:moveTo>
                    <a:pt x="58808" y="0"/>
                  </a:moveTo>
                  <a:lnTo>
                    <a:pt x="1709500" y="0"/>
                  </a:lnTo>
                  <a:cubicBezTo>
                    <a:pt x="1741979" y="0"/>
                    <a:pt x="1768308" y="26329"/>
                    <a:pt x="1768308" y="58808"/>
                  </a:cubicBezTo>
                  <a:lnTo>
                    <a:pt x="1768308" y="749331"/>
                  </a:lnTo>
                  <a:cubicBezTo>
                    <a:pt x="1768308" y="781810"/>
                    <a:pt x="1741979" y="808139"/>
                    <a:pt x="1709500" y="808139"/>
                  </a:cubicBezTo>
                  <a:lnTo>
                    <a:pt x="58808" y="808139"/>
                  </a:lnTo>
                  <a:cubicBezTo>
                    <a:pt x="26329" y="808139"/>
                    <a:pt x="0" y="781810"/>
                    <a:pt x="0" y="749331"/>
                  </a:cubicBezTo>
                  <a:lnTo>
                    <a:pt x="0" y="58808"/>
                  </a:lnTo>
                  <a:cubicBezTo>
                    <a:pt x="0" y="26329"/>
                    <a:pt x="26329" y="0"/>
                    <a:pt x="58808" y="0"/>
                  </a:cubicBezTo>
                  <a:close/>
                </a:path>
              </a:pathLst>
            </a:custGeom>
            <a:solidFill>
              <a:srgbClr val="211D49"/>
            </a:solidFill>
          </p:spPr>
        </p:sp>
        <p:sp>
          <p:nvSpPr>
            <p:cNvPr id="18" name="TextBox 18"/>
            <p:cNvSpPr txBox="1"/>
            <p:nvPr/>
          </p:nvSpPr>
          <p:spPr>
            <a:xfrm>
              <a:off x="0" y="-66675"/>
              <a:ext cx="1768308" cy="874814"/>
            </a:xfrm>
            <a:prstGeom prst="rect">
              <a:avLst/>
            </a:prstGeom>
          </p:spPr>
          <p:txBody>
            <a:bodyPr lIns="50800" tIns="50800" rIns="50800" bIns="50800" rtlCol="0" anchor="ctr"/>
            <a:lstStyle/>
            <a:p>
              <a:pPr>
                <a:lnSpc>
                  <a:spcPts val="4199"/>
                </a:lnSpc>
              </a:pPr>
              <a:endParaRPr/>
            </a:p>
          </p:txBody>
        </p:sp>
      </p:grpSp>
      <p:sp>
        <p:nvSpPr>
          <p:cNvPr id="19" name="TextBox 19"/>
          <p:cNvSpPr txBox="1"/>
          <p:nvPr/>
        </p:nvSpPr>
        <p:spPr>
          <a:xfrm>
            <a:off x="7269457" y="8294571"/>
            <a:ext cx="7433356" cy="963729"/>
          </a:xfrm>
          <a:prstGeom prst="rect">
            <a:avLst/>
          </a:prstGeom>
        </p:spPr>
        <p:txBody>
          <a:bodyPr lIns="0" tIns="0" rIns="0" bIns="0" rtlCol="0" anchor="t">
            <a:spAutoFit/>
          </a:bodyPr>
          <a:lstStyle/>
          <a:p>
            <a:pPr marL="604379" lvl="1" indent="-302190" algn="just">
              <a:lnSpc>
                <a:spcPts val="3919"/>
              </a:lnSpc>
              <a:buFont typeface="Arial"/>
              <a:buChar char="•"/>
            </a:pPr>
            <a:r>
              <a:rPr lang="en-US" sz="2799">
                <a:solidFill>
                  <a:srgbClr val="FFFFFF"/>
                </a:solidFill>
                <a:latin typeface="Now"/>
              </a:rPr>
              <a:t>Mohamed Gamal eldeen</a:t>
            </a:r>
          </a:p>
          <a:p>
            <a:pPr marL="604379" lvl="1" indent="-302190" algn="just">
              <a:lnSpc>
                <a:spcPts val="3919"/>
              </a:lnSpc>
              <a:spcBef>
                <a:spcPct val="0"/>
              </a:spcBef>
              <a:buFont typeface="Arial"/>
              <a:buChar char="•"/>
            </a:pPr>
            <a:r>
              <a:rPr lang="en-US" sz="2799">
                <a:solidFill>
                  <a:srgbClr val="FFFFFF"/>
                </a:solidFill>
                <a:latin typeface="Now"/>
              </a:rPr>
              <a:t>Abdelrahim Alsadiq</a:t>
            </a:r>
          </a:p>
        </p:txBody>
      </p:sp>
      <p:sp>
        <p:nvSpPr>
          <p:cNvPr id="20" name="TextBox 20"/>
          <p:cNvSpPr txBox="1"/>
          <p:nvPr/>
        </p:nvSpPr>
        <p:spPr>
          <a:xfrm>
            <a:off x="6961246" y="7291496"/>
            <a:ext cx="3317236" cy="699733"/>
          </a:xfrm>
          <a:prstGeom prst="rect">
            <a:avLst/>
          </a:prstGeom>
        </p:spPr>
        <p:txBody>
          <a:bodyPr lIns="0" tIns="0" rIns="0" bIns="0" rtlCol="0" anchor="t">
            <a:spAutoFit/>
          </a:bodyPr>
          <a:lstStyle/>
          <a:p>
            <a:pPr algn="ctr">
              <a:lnSpc>
                <a:spcPts val="5657"/>
              </a:lnSpc>
              <a:spcBef>
                <a:spcPct val="0"/>
              </a:spcBef>
            </a:pPr>
            <a:r>
              <a:rPr lang="en-US" sz="4041">
                <a:solidFill>
                  <a:srgbClr val="FFFFFF"/>
                </a:solidFill>
                <a:latin typeface="Now Bold"/>
              </a:rPr>
              <a:t>External PoV</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3174100"/>
            <a:ext cx="16111316" cy="5588832"/>
            <a:chOff x="0" y="0"/>
            <a:chExt cx="4243310" cy="1471956"/>
          </a:xfrm>
        </p:grpSpPr>
        <p:sp>
          <p:nvSpPr>
            <p:cNvPr id="3" name="Freeform 3"/>
            <p:cNvSpPr/>
            <p:nvPr/>
          </p:nvSpPr>
          <p:spPr>
            <a:xfrm>
              <a:off x="0" y="0"/>
              <a:ext cx="4243310" cy="1471956"/>
            </a:xfrm>
            <a:custGeom>
              <a:avLst/>
              <a:gdLst/>
              <a:ahLst/>
              <a:cxnLst/>
              <a:rect l="l" t="t" r="r" b="b"/>
              <a:pathLst>
                <a:path w="4243310" h="1471956">
                  <a:moveTo>
                    <a:pt x="0" y="0"/>
                  </a:moveTo>
                  <a:lnTo>
                    <a:pt x="4243310" y="0"/>
                  </a:lnTo>
                  <a:lnTo>
                    <a:pt x="4243310" y="1471956"/>
                  </a:lnTo>
                  <a:lnTo>
                    <a:pt x="0" y="1471956"/>
                  </a:lnTo>
                  <a:close/>
                </a:path>
              </a:pathLst>
            </a:custGeom>
            <a:solidFill>
              <a:srgbClr val="211D49">
                <a:alpha val="37647"/>
              </a:srgbClr>
            </a:solidFill>
          </p:spPr>
        </p:sp>
        <p:sp>
          <p:nvSpPr>
            <p:cNvPr id="4" name="TextBox 4"/>
            <p:cNvSpPr txBox="1"/>
            <p:nvPr/>
          </p:nvSpPr>
          <p:spPr>
            <a:xfrm>
              <a:off x="0" y="-66675"/>
              <a:ext cx="4243310" cy="1538631"/>
            </a:xfrm>
            <a:prstGeom prst="rect">
              <a:avLst/>
            </a:prstGeom>
          </p:spPr>
          <p:txBody>
            <a:bodyPr lIns="50800" tIns="50800" rIns="50800" bIns="50800" rtlCol="0" anchor="ctr"/>
            <a:lstStyle/>
            <a:p>
              <a:pPr>
                <a:lnSpc>
                  <a:spcPts val="4479"/>
                </a:lnSpc>
                <a:spcBef>
                  <a:spcPct val="0"/>
                </a:spcBef>
              </a:pPr>
              <a:endParaRPr/>
            </a:p>
          </p:txBody>
        </p:sp>
      </p:grpSp>
      <p:sp>
        <p:nvSpPr>
          <p:cNvPr id="5" name="Freeform 5"/>
          <p:cNvSpPr/>
          <p:nvPr/>
        </p:nvSpPr>
        <p:spPr>
          <a:xfrm>
            <a:off x="14858120" y="8050856"/>
            <a:ext cx="4152370" cy="4126668"/>
          </a:xfrm>
          <a:custGeom>
            <a:avLst/>
            <a:gdLst/>
            <a:ahLst/>
            <a:cxnLst/>
            <a:rect l="l" t="t" r="r" b="b"/>
            <a:pathLst>
              <a:path w="4152370" h="4126668">
                <a:moveTo>
                  <a:pt x="0" y="0"/>
                </a:moveTo>
                <a:lnTo>
                  <a:pt x="4152370" y="0"/>
                </a:lnTo>
                <a:lnTo>
                  <a:pt x="4152370" y="4126668"/>
                </a:lnTo>
                <a:lnTo>
                  <a:pt x="0" y="4126668"/>
                </a:lnTo>
                <a:lnTo>
                  <a:pt x="0" y="0"/>
                </a:lnTo>
                <a:close/>
              </a:path>
            </a:pathLst>
          </a:custGeom>
          <a:blipFill>
            <a:blip r:embed="rId2"/>
            <a:stretch>
              <a:fillRect/>
            </a:stretch>
          </a:blipFill>
        </p:spPr>
      </p:sp>
      <p:sp>
        <p:nvSpPr>
          <p:cNvPr id="6" name="Freeform 6"/>
          <p:cNvSpPr/>
          <p:nvPr/>
        </p:nvSpPr>
        <p:spPr>
          <a:xfrm rot="-8099999">
            <a:off x="-2164788" y="-270586"/>
            <a:ext cx="4917405" cy="3251715"/>
          </a:xfrm>
          <a:custGeom>
            <a:avLst/>
            <a:gdLst/>
            <a:ahLst/>
            <a:cxnLst/>
            <a:rect l="l" t="t" r="r" b="b"/>
            <a:pathLst>
              <a:path w="4917405" h="3251715">
                <a:moveTo>
                  <a:pt x="0" y="0"/>
                </a:moveTo>
                <a:lnTo>
                  <a:pt x="4917405" y="0"/>
                </a:lnTo>
                <a:lnTo>
                  <a:pt x="4917405" y="3251715"/>
                </a:lnTo>
                <a:lnTo>
                  <a:pt x="0" y="3251715"/>
                </a:lnTo>
                <a:lnTo>
                  <a:pt x="0" y="0"/>
                </a:lnTo>
                <a:close/>
              </a:path>
            </a:pathLst>
          </a:custGeom>
          <a:blipFill>
            <a:blip r:embed="rId3"/>
            <a:stretch>
              <a:fillRect/>
            </a:stretch>
          </a:blipFill>
        </p:spPr>
      </p:sp>
      <p:sp>
        <p:nvSpPr>
          <p:cNvPr id="7" name="TextBox 7"/>
          <p:cNvSpPr txBox="1"/>
          <p:nvPr/>
        </p:nvSpPr>
        <p:spPr>
          <a:xfrm>
            <a:off x="3699798" y="948412"/>
            <a:ext cx="10888405"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Conclusion</a:t>
            </a:r>
          </a:p>
        </p:txBody>
      </p:sp>
      <p:sp>
        <p:nvSpPr>
          <p:cNvPr id="8" name="TextBox 8"/>
          <p:cNvSpPr txBox="1"/>
          <p:nvPr/>
        </p:nvSpPr>
        <p:spPr>
          <a:xfrm>
            <a:off x="1353695" y="3300653"/>
            <a:ext cx="15580610" cy="50431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The envisioned literacy platform for individuals with special needs represents a transformative and inclusive initiative aimed at overcoming barriers to traditional education. By integrating adaptive learning methodologies, personalized pathways, and robust community support, the project seeks to empower learners, educators, caregivers, and institutions within the special education domain. The commitment to accessibility, inclusivity, and privacy, coupled with innovative features such as interactive tools and multilingual support, positions the platform as a pivotal resource for fostering personalized and enriching educational experiences.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04886" y="-2193802"/>
            <a:ext cx="7098080" cy="6445004"/>
          </a:xfrm>
          <a:custGeom>
            <a:avLst/>
            <a:gdLst/>
            <a:ahLst/>
            <a:cxnLst/>
            <a:rect l="l" t="t" r="r" b="b"/>
            <a:pathLst>
              <a:path w="7098080" h="6445004">
                <a:moveTo>
                  <a:pt x="0" y="0"/>
                </a:moveTo>
                <a:lnTo>
                  <a:pt x="7098081" y="0"/>
                </a:lnTo>
                <a:lnTo>
                  <a:pt x="7098081" y="6445004"/>
                </a:lnTo>
                <a:lnTo>
                  <a:pt x="0" y="6445004"/>
                </a:lnTo>
                <a:lnTo>
                  <a:pt x="0" y="0"/>
                </a:lnTo>
                <a:close/>
              </a:path>
            </a:pathLst>
          </a:custGeom>
          <a:blipFill>
            <a:blip r:embed="rId2"/>
            <a:stretch>
              <a:fillRect/>
            </a:stretch>
          </a:blipFill>
        </p:spPr>
      </p:sp>
      <p:sp>
        <p:nvSpPr>
          <p:cNvPr id="3" name="Freeform 3"/>
          <p:cNvSpPr/>
          <p:nvPr/>
        </p:nvSpPr>
        <p:spPr>
          <a:xfrm>
            <a:off x="13020052" y="341276"/>
            <a:ext cx="2315306" cy="2448808"/>
          </a:xfrm>
          <a:custGeom>
            <a:avLst/>
            <a:gdLst/>
            <a:ahLst/>
            <a:cxnLst/>
            <a:rect l="l" t="t" r="r" b="b"/>
            <a:pathLst>
              <a:path w="2315306" h="2448808">
                <a:moveTo>
                  <a:pt x="0" y="0"/>
                </a:moveTo>
                <a:lnTo>
                  <a:pt x="2315306" y="0"/>
                </a:lnTo>
                <a:lnTo>
                  <a:pt x="2315306" y="2448808"/>
                </a:lnTo>
                <a:lnTo>
                  <a:pt x="0" y="2448808"/>
                </a:lnTo>
                <a:lnTo>
                  <a:pt x="0" y="0"/>
                </a:lnTo>
                <a:close/>
              </a:path>
            </a:pathLst>
          </a:custGeom>
          <a:blipFill>
            <a:blip r:embed="rId3"/>
            <a:stretch>
              <a:fillRect/>
            </a:stretch>
          </a:blipFill>
        </p:spPr>
      </p:sp>
      <p:sp>
        <p:nvSpPr>
          <p:cNvPr id="4" name="Freeform 4"/>
          <p:cNvSpPr/>
          <p:nvPr/>
        </p:nvSpPr>
        <p:spPr>
          <a:xfrm>
            <a:off x="-4527299" y="6011857"/>
            <a:ext cx="11542907" cy="6492885"/>
          </a:xfrm>
          <a:custGeom>
            <a:avLst/>
            <a:gdLst/>
            <a:ahLst/>
            <a:cxnLst/>
            <a:rect l="l" t="t" r="r" b="b"/>
            <a:pathLst>
              <a:path w="11542907" h="6492885">
                <a:moveTo>
                  <a:pt x="0" y="0"/>
                </a:moveTo>
                <a:lnTo>
                  <a:pt x="11542907" y="0"/>
                </a:lnTo>
                <a:lnTo>
                  <a:pt x="11542907" y="6492886"/>
                </a:lnTo>
                <a:lnTo>
                  <a:pt x="0" y="6492886"/>
                </a:lnTo>
                <a:lnTo>
                  <a:pt x="0" y="0"/>
                </a:lnTo>
                <a:close/>
              </a:path>
            </a:pathLst>
          </a:custGeom>
          <a:blipFill>
            <a:blip r:embed="rId4"/>
            <a:stretch>
              <a:fillRect b="-71083"/>
            </a:stretch>
          </a:blipFill>
        </p:spPr>
      </p:sp>
      <p:sp>
        <p:nvSpPr>
          <p:cNvPr id="5" name="Freeform 5"/>
          <p:cNvSpPr/>
          <p:nvPr/>
        </p:nvSpPr>
        <p:spPr>
          <a:xfrm>
            <a:off x="15335358" y="3411865"/>
            <a:ext cx="6447553" cy="6442861"/>
          </a:xfrm>
          <a:custGeom>
            <a:avLst/>
            <a:gdLst/>
            <a:ahLst/>
            <a:cxnLst/>
            <a:rect l="l" t="t" r="r" b="b"/>
            <a:pathLst>
              <a:path w="6447553" h="6442861">
                <a:moveTo>
                  <a:pt x="0" y="0"/>
                </a:moveTo>
                <a:lnTo>
                  <a:pt x="6447553" y="0"/>
                </a:lnTo>
                <a:lnTo>
                  <a:pt x="6447553" y="6442861"/>
                </a:lnTo>
                <a:lnTo>
                  <a:pt x="0" y="6442861"/>
                </a:lnTo>
                <a:lnTo>
                  <a:pt x="0" y="0"/>
                </a:lnTo>
                <a:close/>
              </a:path>
            </a:pathLst>
          </a:custGeom>
          <a:blipFill>
            <a:blip r:embed="rId5"/>
            <a:stretch>
              <a:fillRect/>
            </a:stretch>
          </a:blipFill>
        </p:spPr>
      </p:sp>
      <p:sp>
        <p:nvSpPr>
          <p:cNvPr id="6" name="TextBox 6"/>
          <p:cNvSpPr txBox="1"/>
          <p:nvPr/>
        </p:nvSpPr>
        <p:spPr>
          <a:xfrm>
            <a:off x="4902157" y="2422515"/>
            <a:ext cx="8483687" cy="5251470"/>
          </a:xfrm>
          <a:prstGeom prst="rect">
            <a:avLst/>
          </a:prstGeom>
        </p:spPr>
        <p:txBody>
          <a:bodyPr lIns="0" tIns="0" rIns="0" bIns="0" rtlCol="0" anchor="t">
            <a:spAutoFit/>
          </a:bodyPr>
          <a:lstStyle/>
          <a:p>
            <a:pPr algn="ctr">
              <a:lnSpc>
                <a:spcPts val="13998"/>
              </a:lnSpc>
              <a:spcBef>
                <a:spcPct val="0"/>
              </a:spcBef>
            </a:pPr>
            <a:r>
              <a:rPr lang="en-US" sz="9999">
                <a:solidFill>
                  <a:srgbClr val="FFFFFF"/>
                </a:solidFill>
                <a:latin typeface="TAN Nimbus"/>
              </a:rPr>
              <a:t>THank you for Listening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4994875" y="7816604"/>
            <a:ext cx="7745758" cy="7944367"/>
          </a:xfrm>
          <a:custGeom>
            <a:avLst/>
            <a:gdLst/>
            <a:ahLst/>
            <a:cxnLst/>
            <a:rect l="l" t="t" r="r" b="b"/>
            <a:pathLst>
              <a:path w="7745758" h="7944367">
                <a:moveTo>
                  <a:pt x="7745758" y="0"/>
                </a:moveTo>
                <a:lnTo>
                  <a:pt x="0" y="0"/>
                </a:lnTo>
                <a:lnTo>
                  <a:pt x="0" y="7944367"/>
                </a:lnTo>
                <a:lnTo>
                  <a:pt x="7745758" y="7944367"/>
                </a:lnTo>
                <a:lnTo>
                  <a:pt x="7745758" y="0"/>
                </a:lnTo>
                <a:close/>
              </a:path>
            </a:pathLst>
          </a:custGeom>
          <a:blipFill>
            <a:blip r:embed="rId2"/>
            <a:stretch>
              <a:fillRect/>
            </a:stretch>
          </a:blipFill>
        </p:spPr>
      </p:sp>
      <p:sp>
        <p:nvSpPr>
          <p:cNvPr id="3" name="Freeform 3"/>
          <p:cNvSpPr/>
          <p:nvPr/>
        </p:nvSpPr>
        <p:spPr>
          <a:xfrm rot="2199538">
            <a:off x="17506085" y="5023647"/>
            <a:ext cx="2024910" cy="1989474"/>
          </a:xfrm>
          <a:custGeom>
            <a:avLst/>
            <a:gdLst/>
            <a:ahLst/>
            <a:cxnLst/>
            <a:rect l="l" t="t" r="r" b="b"/>
            <a:pathLst>
              <a:path w="2024910" h="1989474">
                <a:moveTo>
                  <a:pt x="0" y="0"/>
                </a:moveTo>
                <a:lnTo>
                  <a:pt x="2024910" y="0"/>
                </a:lnTo>
                <a:lnTo>
                  <a:pt x="2024910" y="1989474"/>
                </a:lnTo>
                <a:lnTo>
                  <a:pt x="0" y="1989474"/>
                </a:lnTo>
                <a:lnTo>
                  <a:pt x="0" y="0"/>
                </a:lnTo>
                <a:close/>
              </a:path>
            </a:pathLst>
          </a:custGeom>
          <a:blipFill>
            <a:blip r:embed="rId3"/>
            <a:stretch>
              <a:fillRect/>
            </a:stretch>
          </a:blipFill>
        </p:spPr>
      </p:sp>
      <p:sp>
        <p:nvSpPr>
          <p:cNvPr id="4" name="Freeform 4"/>
          <p:cNvSpPr/>
          <p:nvPr/>
        </p:nvSpPr>
        <p:spPr>
          <a:xfrm rot="-8728632">
            <a:off x="-271695" y="1820094"/>
            <a:ext cx="3609426" cy="4120705"/>
          </a:xfrm>
          <a:custGeom>
            <a:avLst/>
            <a:gdLst/>
            <a:ahLst/>
            <a:cxnLst/>
            <a:rect l="l" t="t" r="r" b="b"/>
            <a:pathLst>
              <a:path w="3609426" h="4120705">
                <a:moveTo>
                  <a:pt x="0" y="0"/>
                </a:moveTo>
                <a:lnTo>
                  <a:pt x="3609425" y="0"/>
                </a:lnTo>
                <a:lnTo>
                  <a:pt x="3609425" y="4120705"/>
                </a:lnTo>
                <a:lnTo>
                  <a:pt x="0" y="4120705"/>
                </a:lnTo>
                <a:lnTo>
                  <a:pt x="0" y="0"/>
                </a:lnTo>
                <a:close/>
              </a:path>
            </a:pathLst>
          </a:custGeom>
          <a:blipFill>
            <a:blip r:embed="rId4"/>
            <a:stretch>
              <a:fillRect/>
            </a:stretch>
          </a:blipFill>
        </p:spPr>
      </p:sp>
      <p:sp>
        <p:nvSpPr>
          <p:cNvPr id="5" name="TextBox 5"/>
          <p:cNvSpPr txBox="1"/>
          <p:nvPr/>
        </p:nvSpPr>
        <p:spPr>
          <a:xfrm>
            <a:off x="2904059" y="2035643"/>
            <a:ext cx="6456537" cy="577081"/>
          </a:xfrm>
          <a:prstGeom prst="rect">
            <a:avLst/>
          </a:prstGeom>
        </p:spPr>
        <p:txBody>
          <a:bodyPr wrap="square" lIns="0" tIns="0" rIns="0" bIns="0" rtlCol="0" anchor="t">
            <a:spAutoFit/>
          </a:bodyPr>
          <a:lstStyle/>
          <a:p>
            <a:pPr algn="ctr">
              <a:lnSpc>
                <a:spcPts val="4479"/>
              </a:lnSpc>
              <a:spcBef>
                <a:spcPct val="0"/>
              </a:spcBef>
            </a:pPr>
            <a:r>
              <a:rPr lang="en-US" sz="3199" dirty="0">
                <a:solidFill>
                  <a:srgbClr val="FFFFFF"/>
                </a:solidFill>
                <a:latin typeface="Now"/>
              </a:rPr>
              <a:t>Mohamed </a:t>
            </a:r>
            <a:r>
              <a:rPr lang="en-US" sz="3199" dirty="0" err="1" smtClean="0">
                <a:solidFill>
                  <a:srgbClr val="FFFFFF"/>
                </a:solidFill>
                <a:latin typeface="Now"/>
              </a:rPr>
              <a:t>Abelrahman</a:t>
            </a:r>
            <a:r>
              <a:rPr lang="en-US" sz="3199" dirty="0" smtClean="0">
                <a:solidFill>
                  <a:srgbClr val="FFFFFF"/>
                </a:solidFill>
                <a:latin typeface="Now"/>
              </a:rPr>
              <a:t> Elkhlawy</a:t>
            </a:r>
            <a:endParaRPr lang="en-US" sz="3199" dirty="0">
              <a:solidFill>
                <a:srgbClr val="FFFFFF"/>
              </a:solidFill>
              <a:latin typeface="Now"/>
            </a:endParaRPr>
          </a:p>
        </p:txBody>
      </p:sp>
      <p:sp>
        <p:nvSpPr>
          <p:cNvPr id="6" name="TextBox 6"/>
          <p:cNvSpPr txBox="1"/>
          <p:nvPr/>
        </p:nvSpPr>
        <p:spPr>
          <a:xfrm>
            <a:off x="2904059" y="3753328"/>
            <a:ext cx="4682579"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Amina Younis Mohamed</a:t>
            </a:r>
          </a:p>
        </p:txBody>
      </p:sp>
      <p:sp>
        <p:nvSpPr>
          <p:cNvPr id="7" name="TextBox 7"/>
          <p:cNvSpPr txBox="1"/>
          <p:nvPr/>
        </p:nvSpPr>
        <p:spPr>
          <a:xfrm>
            <a:off x="3039508" y="5471013"/>
            <a:ext cx="4216718"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Norhan Nageh Elabd</a:t>
            </a:r>
          </a:p>
        </p:txBody>
      </p:sp>
      <p:sp>
        <p:nvSpPr>
          <p:cNvPr id="8" name="AutoShape 8"/>
          <p:cNvSpPr/>
          <p:nvPr/>
        </p:nvSpPr>
        <p:spPr>
          <a:xfrm flipH="1">
            <a:off x="9866205" y="2162762"/>
            <a:ext cx="0" cy="3855622"/>
          </a:xfrm>
          <a:prstGeom prst="line">
            <a:avLst/>
          </a:prstGeom>
          <a:ln w="38100" cap="flat">
            <a:solidFill>
              <a:srgbClr val="FFFFFF"/>
            </a:solidFill>
            <a:prstDash val="solid"/>
            <a:headEnd type="none" w="sm" len="sm"/>
            <a:tailEnd type="none" w="sm" len="sm"/>
          </a:ln>
        </p:spPr>
      </p:sp>
      <p:sp>
        <p:nvSpPr>
          <p:cNvPr id="9" name="TextBox 9"/>
          <p:cNvSpPr txBox="1"/>
          <p:nvPr/>
        </p:nvSpPr>
        <p:spPr>
          <a:xfrm>
            <a:off x="10237680" y="2035643"/>
            <a:ext cx="5003602"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Manar Hussien Mohamed</a:t>
            </a:r>
          </a:p>
        </p:txBody>
      </p:sp>
      <p:sp>
        <p:nvSpPr>
          <p:cNvPr id="10" name="TextBox 10"/>
          <p:cNvSpPr txBox="1"/>
          <p:nvPr/>
        </p:nvSpPr>
        <p:spPr>
          <a:xfrm>
            <a:off x="10237680" y="3753328"/>
            <a:ext cx="6809780"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Omar Mohamed Elhassan Madany</a:t>
            </a:r>
          </a:p>
        </p:txBody>
      </p:sp>
      <p:sp>
        <p:nvSpPr>
          <p:cNvPr id="11" name="TextBox 11"/>
          <p:cNvSpPr txBox="1"/>
          <p:nvPr/>
        </p:nvSpPr>
        <p:spPr>
          <a:xfrm>
            <a:off x="10237680" y="5471013"/>
            <a:ext cx="5617220" cy="547371"/>
          </a:xfrm>
          <a:prstGeom prst="rect">
            <a:avLst/>
          </a:prstGeom>
        </p:spPr>
        <p:txBody>
          <a:bodyPr lIns="0" tIns="0" rIns="0" bIns="0" rtlCol="0" anchor="t">
            <a:spAutoFit/>
          </a:bodyPr>
          <a:lstStyle/>
          <a:p>
            <a:pPr algn="ctr">
              <a:lnSpc>
                <a:spcPts val="4479"/>
              </a:lnSpc>
              <a:spcBef>
                <a:spcPct val="0"/>
              </a:spcBef>
            </a:pPr>
            <a:r>
              <a:rPr lang="en-US" sz="3199">
                <a:solidFill>
                  <a:srgbClr val="FFFFFF"/>
                </a:solidFill>
                <a:latin typeface="Now"/>
              </a:rPr>
              <a:t>Sara Nabil Mohamed Kamel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948863">
            <a:off x="14292722" y="-1267874"/>
            <a:ext cx="4918095" cy="5614748"/>
          </a:xfrm>
          <a:custGeom>
            <a:avLst/>
            <a:gdLst/>
            <a:ahLst/>
            <a:cxnLst/>
            <a:rect l="l" t="t" r="r" b="b"/>
            <a:pathLst>
              <a:path w="4918095" h="5614748">
                <a:moveTo>
                  <a:pt x="0" y="0"/>
                </a:moveTo>
                <a:lnTo>
                  <a:pt x="4918094" y="0"/>
                </a:lnTo>
                <a:lnTo>
                  <a:pt x="4918094" y="5614748"/>
                </a:lnTo>
                <a:lnTo>
                  <a:pt x="0" y="5614748"/>
                </a:lnTo>
                <a:lnTo>
                  <a:pt x="0" y="0"/>
                </a:lnTo>
                <a:close/>
              </a:path>
            </a:pathLst>
          </a:custGeom>
          <a:blipFill>
            <a:blip r:embed="rId2"/>
            <a:stretch>
              <a:fillRect/>
            </a:stretch>
          </a:blipFill>
        </p:spPr>
      </p:sp>
      <p:sp>
        <p:nvSpPr>
          <p:cNvPr id="3" name="Freeform 3"/>
          <p:cNvSpPr/>
          <p:nvPr/>
        </p:nvSpPr>
        <p:spPr>
          <a:xfrm>
            <a:off x="15243411" y="7523389"/>
            <a:ext cx="2015889" cy="1980787"/>
          </a:xfrm>
          <a:custGeom>
            <a:avLst/>
            <a:gdLst/>
            <a:ahLst/>
            <a:cxnLst/>
            <a:rect l="l" t="t" r="r" b="b"/>
            <a:pathLst>
              <a:path w="2015889" h="1980787">
                <a:moveTo>
                  <a:pt x="0" y="0"/>
                </a:moveTo>
                <a:lnTo>
                  <a:pt x="2015889" y="0"/>
                </a:lnTo>
                <a:lnTo>
                  <a:pt x="2015889" y="1980787"/>
                </a:lnTo>
                <a:lnTo>
                  <a:pt x="0" y="1980787"/>
                </a:lnTo>
                <a:lnTo>
                  <a:pt x="0" y="0"/>
                </a:lnTo>
                <a:close/>
              </a:path>
            </a:pathLst>
          </a:custGeom>
          <a:blipFill>
            <a:blip r:embed="rId3"/>
            <a:stretch>
              <a:fillRect/>
            </a:stretch>
          </a:blipFill>
        </p:spPr>
      </p:sp>
      <p:sp>
        <p:nvSpPr>
          <p:cNvPr id="4" name="Freeform 4"/>
          <p:cNvSpPr/>
          <p:nvPr/>
        </p:nvSpPr>
        <p:spPr>
          <a:xfrm>
            <a:off x="-3874060" y="4395870"/>
            <a:ext cx="7748120" cy="7944367"/>
          </a:xfrm>
          <a:custGeom>
            <a:avLst/>
            <a:gdLst/>
            <a:ahLst/>
            <a:cxnLst/>
            <a:rect l="l" t="t" r="r" b="b"/>
            <a:pathLst>
              <a:path w="7748120" h="7944367">
                <a:moveTo>
                  <a:pt x="0" y="0"/>
                </a:moveTo>
                <a:lnTo>
                  <a:pt x="7748120" y="0"/>
                </a:lnTo>
                <a:lnTo>
                  <a:pt x="7748120" y="7944367"/>
                </a:lnTo>
                <a:lnTo>
                  <a:pt x="0" y="7944367"/>
                </a:lnTo>
                <a:lnTo>
                  <a:pt x="0" y="0"/>
                </a:lnTo>
                <a:close/>
              </a:path>
            </a:pathLst>
          </a:custGeom>
          <a:blipFill>
            <a:blip r:embed="rId4"/>
            <a:stretch>
              <a:fillRect/>
            </a:stretch>
          </a:blipFill>
        </p:spPr>
      </p:sp>
      <p:sp>
        <p:nvSpPr>
          <p:cNvPr id="5" name="TextBox 5"/>
          <p:cNvSpPr txBox="1"/>
          <p:nvPr/>
        </p:nvSpPr>
        <p:spPr>
          <a:xfrm>
            <a:off x="3975184" y="885825"/>
            <a:ext cx="9967249" cy="1321629"/>
          </a:xfrm>
          <a:prstGeom prst="rect">
            <a:avLst/>
          </a:prstGeom>
        </p:spPr>
        <p:txBody>
          <a:bodyPr lIns="0" tIns="0" rIns="0" bIns="0" rtlCol="0" anchor="t">
            <a:spAutoFit/>
          </a:bodyPr>
          <a:lstStyle/>
          <a:p>
            <a:pPr algn="ctr">
              <a:lnSpc>
                <a:spcPts val="10985"/>
              </a:lnSpc>
              <a:spcBef>
                <a:spcPct val="0"/>
              </a:spcBef>
            </a:pPr>
            <a:r>
              <a:rPr lang="en-US" sz="7846">
                <a:solidFill>
                  <a:srgbClr val="FFFFFF"/>
                </a:solidFill>
                <a:latin typeface="TAN Nimbus"/>
              </a:rPr>
              <a:t>Table Of content</a:t>
            </a:r>
          </a:p>
        </p:txBody>
      </p:sp>
      <p:sp>
        <p:nvSpPr>
          <p:cNvPr id="6" name="AutoShape 6"/>
          <p:cNvSpPr/>
          <p:nvPr/>
        </p:nvSpPr>
        <p:spPr>
          <a:xfrm>
            <a:off x="4939044" y="2207454"/>
            <a:ext cx="0" cy="6492240"/>
          </a:xfrm>
          <a:prstGeom prst="line">
            <a:avLst/>
          </a:prstGeom>
          <a:ln w="38100" cap="flat">
            <a:solidFill>
              <a:srgbClr val="FFFFFF"/>
            </a:solidFill>
            <a:prstDash val="solid"/>
            <a:headEnd type="none" w="sm" len="sm"/>
            <a:tailEnd type="none" w="sm" len="sm"/>
          </a:ln>
        </p:spPr>
      </p:sp>
      <p:sp>
        <p:nvSpPr>
          <p:cNvPr id="7" name="TextBox 7"/>
          <p:cNvSpPr txBox="1"/>
          <p:nvPr/>
        </p:nvSpPr>
        <p:spPr>
          <a:xfrm>
            <a:off x="5175140" y="1988379"/>
            <a:ext cx="6930141" cy="6796662"/>
          </a:xfrm>
          <a:prstGeom prst="rect">
            <a:avLst/>
          </a:prstGeom>
        </p:spPr>
        <p:txBody>
          <a:bodyPr lIns="0" tIns="0" rIns="0" bIns="0" rtlCol="0" anchor="t">
            <a:spAutoFit/>
          </a:bodyPr>
          <a:lstStyle/>
          <a:p>
            <a:pPr>
              <a:lnSpc>
                <a:spcPts val="6047"/>
              </a:lnSpc>
            </a:pPr>
            <a:r>
              <a:rPr lang="en-US" sz="3199">
                <a:solidFill>
                  <a:srgbClr val="FFFFFF"/>
                </a:solidFill>
                <a:latin typeface="Now"/>
              </a:rPr>
              <a:t>1) Problem Formulation</a:t>
            </a:r>
          </a:p>
          <a:p>
            <a:pPr>
              <a:lnSpc>
                <a:spcPts val="6047"/>
              </a:lnSpc>
            </a:pPr>
            <a:r>
              <a:rPr lang="en-US" sz="3199">
                <a:solidFill>
                  <a:srgbClr val="FFFFFF"/>
                </a:solidFill>
                <a:latin typeface="Now"/>
              </a:rPr>
              <a:t>2) Objectives</a:t>
            </a:r>
          </a:p>
          <a:p>
            <a:pPr>
              <a:lnSpc>
                <a:spcPts val="6047"/>
              </a:lnSpc>
            </a:pPr>
            <a:r>
              <a:rPr lang="en-US" sz="3199">
                <a:solidFill>
                  <a:srgbClr val="FFFFFF"/>
                </a:solidFill>
                <a:latin typeface="Now"/>
              </a:rPr>
              <a:t>3) Functional and Non-Functional </a:t>
            </a:r>
          </a:p>
          <a:p>
            <a:pPr>
              <a:lnSpc>
                <a:spcPts val="6047"/>
              </a:lnSpc>
            </a:pPr>
            <a:r>
              <a:rPr lang="en-US" sz="3199">
                <a:solidFill>
                  <a:srgbClr val="FFFFFF"/>
                </a:solidFill>
                <a:latin typeface="Now"/>
              </a:rPr>
              <a:t>4) Design Models</a:t>
            </a:r>
          </a:p>
          <a:p>
            <a:pPr>
              <a:lnSpc>
                <a:spcPts val="6047"/>
              </a:lnSpc>
            </a:pPr>
            <a:r>
              <a:rPr lang="en-US" sz="3199">
                <a:solidFill>
                  <a:srgbClr val="FFFFFF"/>
                </a:solidFill>
                <a:latin typeface="Now"/>
              </a:rPr>
              <a:t>5) Related Work </a:t>
            </a:r>
          </a:p>
          <a:p>
            <a:pPr>
              <a:lnSpc>
                <a:spcPts val="6047"/>
              </a:lnSpc>
            </a:pPr>
            <a:r>
              <a:rPr lang="en-US" sz="3199">
                <a:solidFill>
                  <a:srgbClr val="FFFFFF"/>
                </a:solidFill>
                <a:latin typeface="Now"/>
              </a:rPr>
              <a:t>6) UI</a:t>
            </a:r>
          </a:p>
          <a:p>
            <a:pPr>
              <a:lnSpc>
                <a:spcPts val="6047"/>
              </a:lnSpc>
            </a:pPr>
            <a:r>
              <a:rPr lang="en-US" sz="3199">
                <a:solidFill>
                  <a:srgbClr val="FFFFFF"/>
                </a:solidFill>
                <a:latin typeface="Now"/>
              </a:rPr>
              <a:t>7) Scheduling Phases</a:t>
            </a:r>
          </a:p>
          <a:p>
            <a:pPr>
              <a:lnSpc>
                <a:spcPts val="6047"/>
              </a:lnSpc>
            </a:pPr>
            <a:r>
              <a:rPr lang="en-US" sz="3199">
                <a:solidFill>
                  <a:srgbClr val="FFFFFF"/>
                </a:solidFill>
                <a:latin typeface="Now"/>
              </a:rPr>
              <a:t>8) Challenges and References</a:t>
            </a:r>
          </a:p>
          <a:p>
            <a:pPr>
              <a:lnSpc>
                <a:spcPts val="6047"/>
              </a:lnSpc>
            </a:pPr>
            <a:r>
              <a:rPr lang="en-US" sz="3199">
                <a:solidFill>
                  <a:srgbClr val="FFFFFF"/>
                </a:solidFill>
                <a:latin typeface="Now"/>
              </a:rPr>
              <a:t>9) 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973976" y="4821753"/>
            <a:ext cx="8260655" cy="8229600"/>
          </a:xfrm>
          <a:custGeom>
            <a:avLst/>
            <a:gdLst/>
            <a:ahLst/>
            <a:cxnLst/>
            <a:rect l="l" t="t" r="r" b="b"/>
            <a:pathLst>
              <a:path w="8260655" h="8229600">
                <a:moveTo>
                  <a:pt x="0" y="0"/>
                </a:moveTo>
                <a:lnTo>
                  <a:pt x="8260655" y="0"/>
                </a:lnTo>
                <a:lnTo>
                  <a:pt x="8260655" y="8229600"/>
                </a:lnTo>
                <a:lnTo>
                  <a:pt x="0" y="8229600"/>
                </a:lnTo>
                <a:lnTo>
                  <a:pt x="0" y="0"/>
                </a:lnTo>
                <a:close/>
              </a:path>
            </a:pathLst>
          </a:custGeom>
          <a:blipFill>
            <a:blip r:embed="rId2"/>
            <a:stretch>
              <a:fillRect/>
            </a:stretch>
          </a:blipFill>
        </p:spPr>
      </p:sp>
      <p:sp>
        <p:nvSpPr>
          <p:cNvPr id="3" name="Freeform 3"/>
          <p:cNvSpPr/>
          <p:nvPr/>
        </p:nvSpPr>
        <p:spPr>
          <a:xfrm>
            <a:off x="731855" y="2752108"/>
            <a:ext cx="2315306" cy="2448808"/>
          </a:xfrm>
          <a:custGeom>
            <a:avLst/>
            <a:gdLst/>
            <a:ahLst/>
            <a:cxnLst/>
            <a:rect l="l" t="t" r="r" b="b"/>
            <a:pathLst>
              <a:path w="2315306" h="2448808">
                <a:moveTo>
                  <a:pt x="0" y="0"/>
                </a:moveTo>
                <a:lnTo>
                  <a:pt x="2315306" y="0"/>
                </a:lnTo>
                <a:lnTo>
                  <a:pt x="2315306" y="2448808"/>
                </a:lnTo>
                <a:lnTo>
                  <a:pt x="0" y="2448808"/>
                </a:lnTo>
                <a:lnTo>
                  <a:pt x="0" y="0"/>
                </a:lnTo>
                <a:close/>
              </a:path>
            </a:pathLst>
          </a:custGeom>
          <a:blipFill>
            <a:blip r:embed="rId3"/>
            <a:stretch>
              <a:fillRect/>
            </a:stretch>
          </a:blipFill>
        </p:spPr>
      </p:sp>
      <p:sp>
        <p:nvSpPr>
          <p:cNvPr id="4" name="TextBox 4"/>
          <p:cNvSpPr txBox="1"/>
          <p:nvPr/>
        </p:nvSpPr>
        <p:spPr>
          <a:xfrm>
            <a:off x="1880952" y="677563"/>
            <a:ext cx="14508985"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Problem Formulation</a:t>
            </a:r>
          </a:p>
        </p:txBody>
      </p:sp>
      <p:sp>
        <p:nvSpPr>
          <p:cNvPr id="5" name="TextBox 5"/>
          <p:cNvSpPr txBox="1"/>
          <p:nvPr/>
        </p:nvSpPr>
        <p:spPr>
          <a:xfrm>
            <a:off x="3607854" y="2447065"/>
            <a:ext cx="12195791" cy="3919221"/>
          </a:xfrm>
          <a:prstGeom prst="rect">
            <a:avLst/>
          </a:prstGeom>
        </p:spPr>
        <p:txBody>
          <a:bodyPr lIns="0" tIns="0" rIns="0" bIns="0" rtlCol="0" anchor="t">
            <a:spAutoFit/>
          </a:bodyPr>
          <a:lstStyle/>
          <a:p>
            <a:pPr>
              <a:lnSpc>
                <a:spcPts val="4479"/>
              </a:lnSpc>
              <a:spcBef>
                <a:spcPct val="0"/>
              </a:spcBef>
            </a:pPr>
            <a:r>
              <a:rPr lang="en-US" sz="3199">
                <a:solidFill>
                  <a:srgbClr val="FFFFFF"/>
                </a:solidFill>
                <a:latin typeface="Now"/>
              </a:rPr>
              <a:t>In a world where information is a cornerstone of empowerment and progress, there exists a profound issue that warrants immediate attention. Individuals with special needs, including those with physical disabilities, cognitive impairments, or sensory challenges, often face significant barriers when it comes to accessing and benefiting from traditional literacy education</a:t>
            </a:r>
          </a:p>
        </p:txBody>
      </p:sp>
      <p:sp>
        <p:nvSpPr>
          <p:cNvPr id="6" name="TextBox 6"/>
          <p:cNvSpPr txBox="1"/>
          <p:nvPr/>
        </p:nvSpPr>
        <p:spPr>
          <a:xfrm>
            <a:off x="316478" y="6909211"/>
            <a:ext cx="13657498" cy="2267395"/>
          </a:xfrm>
          <a:prstGeom prst="rect">
            <a:avLst/>
          </a:prstGeom>
        </p:spPr>
        <p:txBody>
          <a:bodyPr lIns="0" tIns="0" rIns="0" bIns="0" rtlCol="0" anchor="t">
            <a:spAutoFit/>
          </a:bodyPr>
          <a:lstStyle/>
          <a:p>
            <a:pPr>
              <a:lnSpc>
                <a:spcPts val="4550"/>
              </a:lnSpc>
              <a:spcBef>
                <a:spcPct val="0"/>
              </a:spcBef>
            </a:pPr>
            <a:r>
              <a:rPr lang="en-US" sz="3250">
                <a:solidFill>
                  <a:srgbClr val="FFFFFF"/>
                </a:solidFill>
                <a:latin typeface="Now"/>
              </a:rPr>
              <a:t>Existing educational materials and platforms are not always designed to cater to the diverse needs of this population. This lack of inclusivity and accessibility can limit their opportunities for personal growth, communication, and participation in society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567606" y="336942"/>
            <a:ext cx="5135211" cy="4806558"/>
          </a:xfrm>
          <a:custGeom>
            <a:avLst/>
            <a:gdLst/>
            <a:ahLst/>
            <a:cxnLst/>
            <a:rect l="l" t="t" r="r" b="b"/>
            <a:pathLst>
              <a:path w="5135211" h="4806558">
                <a:moveTo>
                  <a:pt x="0" y="0"/>
                </a:moveTo>
                <a:lnTo>
                  <a:pt x="5135212" y="0"/>
                </a:lnTo>
                <a:lnTo>
                  <a:pt x="5135212" y="4806558"/>
                </a:lnTo>
                <a:lnTo>
                  <a:pt x="0" y="4806558"/>
                </a:lnTo>
                <a:lnTo>
                  <a:pt x="0" y="0"/>
                </a:lnTo>
                <a:close/>
              </a:path>
            </a:pathLst>
          </a:custGeom>
          <a:blipFill>
            <a:blip r:embed="rId2"/>
            <a:stretch>
              <a:fillRect/>
            </a:stretch>
          </a:blipFill>
        </p:spPr>
      </p:sp>
      <p:grpSp>
        <p:nvGrpSpPr>
          <p:cNvPr id="3" name="Group 3"/>
          <p:cNvGrpSpPr/>
          <p:nvPr/>
        </p:nvGrpSpPr>
        <p:grpSpPr>
          <a:xfrm>
            <a:off x="416605" y="2740221"/>
            <a:ext cx="9192555" cy="1920452"/>
            <a:chOff x="0" y="0"/>
            <a:chExt cx="2421085" cy="505798"/>
          </a:xfrm>
        </p:grpSpPr>
        <p:sp>
          <p:nvSpPr>
            <p:cNvPr id="4" name="Freeform 4"/>
            <p:cNvSpPr/>
            <p:nvPr/>
          </p:nvSpPr>
          <p:spPr>
            <a:xfrm>
              <a:off x="0" y="0"/>
              <a:ext cx="2421085" cy="505798"/>
            </a:xfrm>
            <a:custGeom>
              <a:avLst/>
              <a:gdLst/>
              <a:ahLst/>
              <a:cxnLst/>
              <a:rect l="l" t="t" r="r" b="b"/>
              <a:pathLst>
                <a:path w="2421085" h="505798">
                  <a:moveTo>
                    <a:pt x="0" y="0"/>
                  </a:moveTo>
                  <a:lnTo>
                    <a:pt x="2421085" y="0"/>
                  </a:lnTo>
                  <a:lnTo>
                    <a:pt x="2421085" y="505798"/>
                  </a:lnTo>
                  <a:lnTo>
                    <a:pt x="0" y="505798"/>
                  </a:lnTo>
                  <a:close/>
                </a:path>
              </a:pathLst>
            </a:custGeom>
            <a:solidFill>
              <a:srgbClr val="000000">
                <a:alpha val="37647"/>
              </a:srgbClr>
            </a:solidFill>
          </p:spPr>
        </p:sp>
        <p:sp>
          <p:nvSpPr>
            <p:cNvPr id="5" name="TextBox 5"/>
            <p:cNvSpPr txBox="1"/>
            <p:nvPr/>
          </p:nvSpPr>
          <p:spPr>
            <a:xfrm>
              <a:off x="0" y="-66675"/>
              <a:ext cx="2421085" cy="572473"/>
            </a:xfrm>
            <a:prstGeom prst="rect">
              <a:avLst/>
            </a:prstGeom>
          </p:spPr>
          <p:txBody>
            <a:bodyPr lIns="50800" tIns="50800" rIns="50800" bIns="50800" rtlCol="0" anchor="ctr"/>
            <a:lstStyle/>
            <a:p>
              <a:pPr algn="ctr">
                <a:lnSpc>
                  <a:spcPts val="4479"/>
                </a:lnSpc>
                <a:spcBef>
                  <a:spcPct val="0"/>
                </a:spcBef>
              </a:pPr>
              <a:endParaRPr/>
            </a:p>
          </p:txBody>
        </p:sp>
      </p:grpSp>
      <p:grpSp>
        <p:nvGrpSpPr>
          <p:cNvPr id="6" name="Group 6"/>
          <p:cNvGrpSpPr/>
          <p:nvPr/>
        </p:nvGrpSpPr>
        <p:grpSpPr>
          <a:xfrm>
            <a:off x="416605" y="4896425"/>
            <a:ext cx="9192555" cy="1920452"/>
            <a:chOff x="0" y="0"/>
            <a:chExt cx="2421085" cy="505798"/>
          </a:xfrm>
        </p:grpSpPr>
        <p:sp>
          <p:nvSpPr>
            <p:cNvPr id="7" name="Freeform 7"/>
            <p:cNvSpPr/>
            <p:nvPr/>
          </p:nvSpPr>
          <p:spPr>
            <a:xfrm>
              <a:off x="0" y="0"/>
              <a:ext cx="2421085" cy="505798"/>
            </a:xfrm>
            <a:custGeom>
              <a:avLst/>
              <a:gdLst/>
              <a:ahLst/>
              <a:cxnLst/>
              <a:rect l="l" t="t" r="r" b="b"/>
              <a:pathLst>
                <a:path w="2421085" h="505798">
                  <a:moveTo>
                    <a:pt x="0" y="0"/>
                  </a:moveTo>
                  <a:lnTo>
                    <a:pt x="2421085" y="0"/>
                  </a:lnTo>
                  <a:lnTo>
                    <a:pt x="2421085" y="505798"/>
                  </a:lnTo>
                  <a:lnTo>
                    <a:pt x="0" y="505798"/>
                  </a:lnTo>
                  <a:close/>
                </a:path>
              </a:pathLst>
            </a:custGeom>
            <a:solidFill>
              <a:srgbClr val="000000">
                <a:alpha val="37647"/>
              </a:srgbClr>
            </a:solidFill>
          </p:spPr>
        </p:sp>
        <p:sp>
          <p:nvSpPr>
            <p:cNvPr id="8" name="TextBox 8"/>
            <p:cNvSpPr txBox="1"/>
            <p:nvPr/>
          </p:nvSpPr>
          <p:spPr>
            <a:xfrm>
              <a:off x="0" y="-66675"/>
              <a:ext cx="2421085" cy="572473"/>
            </a:xfrm>
            <a:prstGeom prst="rect">
              <a:avLst/>
            </a:prstGeom>
          </p:spPr>
          <p:txBody>
            <a:bodyPr lIns="50800" tIns="50800" rIns="50800" bIns="50800" rtlCol="0" anchor="ctr"/>
            <a:lstStyle/>
            <a:p>
              <a:pPr algn="ctr">
                <a:lnSpc>
                  <a:spcPts val="4479"/>
                </a:lnSpc>
                <a:spcBef>
                  <a:spcPct val="0"/>
                </a:spcBef>
              </a:pPr>
              <a:endParaRPr/>
            </a:p>
          </p:txBody>
        </p:sp>
      </p:grpSp>
      <p:sp>
        <p:nvSpPr>
          <p:cNvPr id="9" name="Freeform 9"/>
          <p:cNvSpPr/>
          <p:nvPr/>
        </p:nvSpPr>
        <p:spPr>
          <a:xfrm>
            <a:off x="12766647" y="7946210"/>
            <a:ext cx="4492653" cy="4414032"/>
          </a:xfrm>
          <a:custGeom>
            <a:avLst/>
            <a:gdLst/>
            <a:ahLst/>
            <a:cxnLst/>
            <a:rect l="l" t="t" r="r" b="b"/>
            <a:pathLst>
              <a:path w="4492653" h="4414032">
                <a:moveTo>
                  <a:pt x="0" y="0"/>
                </a:moveTo>
                <a:lnTo>
                  <a:pt x="4492653" y="0"/>
                </a:lnTo>
                <a:lnTo>
                  <a:pt x="4492653" y="4414032"/>
                </a:lnTo>
                <a:lnTo>
                  <a:pt x="0" y="4414032"/>
                </a:lnTo>
                <a:lnTo>
                  <a:pt x="0" y="0"/>
                </a:lnTo>
                <a:close/>
              </a:path>
            </a:pathLst>
          </a:custGeom>
          <a:blipFill>
            <a:blip r:embed="rId3"/>
            <a:stretch>
              <a:fillRect/>
            </a:stretch>
          </a:blipFill>
        </p:spPr>
      </p:sp>
      <p:sp>
        <p:nvSpPr>
          <p:cNvPr id="10" name="Freeform 10"/>
          <p:cNvSpPr/>
          <p:nvPr/>
        </p:nvSpPr>
        <p:spPr>
          <a:xfrm>
            <a:off x="14895171" y="-1928148"/>
            <a:ext cx="4728259" cy="6433005"/>
          </a:xfrm>
          <a:custGeom>
            <a:avLst/>
            <a:gdLst/>
            <a:ahLst/>
            <a:cxnLst/>
            <a:rect l="l" t="t" r="r" b="b"/>
            <a:pathLst>
              <a:path w="4728259" h="6433005">
                <a:moveTo>
                  <a:pt x="0" y="0"/>
                </a:moveTo>
                <a:lnTo>
                  <a:pt x="4728258" y="0"/>
                </a:lnTo>
                <a:lnTo>
                  <a:pt x="4728258" y="6433005"/>
                </a:lnTo>
                <a:lnTo>
                  <a:pt x="0" y="6433005"/>
                </a:lnTo>
                <a:lnTo>
                  <a:pt x="0" y="0"/>
                </a:lnTo>
                <a:close/>
              </a:path>
            </a:pathLst>
          </a:custGeom>
          <a:blipFill>
            <a:blip r:embed="rId4"/>
            <a:stretch>
              <a:fillRect/>
            </a:stretch>
          </a:blipFill>
        </p:spPr>
      </p:sp>
      <p:grpSp>
        <p:nvGrpSpPr>
          <p:cNvPr id="11" name="Group 11"/>
          <p:cNvGrpSpPr/>
          <p:nvPr/>
        </p:nvGrpSpPr>
        <p:grpSpPr>
          <a:xfrm>
            <a:off x="9878167" y="2785472"/>
            <a:ext cx="8021585" cy="1920452"/>
            <a:chOff x="0" y="0"/>
            <a:chExt cx="2112681" cy="505798"/>
          </a:xfrm>
        </p:grpSpPr>
        <p:sp>
          <p:nvSpPr>
            <p:cNvPr id="12" name="Freeform 12"/>
            <p:cNvSpPr/>
            <p:nvPr/>
          </p:nvSpPr>
          <p:spPr>
            <a:xfrm>
              <a:off x="0" y="0"/>
              <a:ext cx="2112681" cy="505798"/>
            </a:xfrm>
            <a:custGeom>
              <a:avLst/>
              <a:gdLst/>
              <a:ahLst/>
              <a:cxnLst/>
              <a:rect l="l" t="t" r="r" b="b"/>
              <a:pathLst>
                <a:path w="2112681" h="505798">
                  <a:moveTo>
                    <a:pt x="0" y="0"/>
                  </a:moveTo>
                  <a:lnTo>
                    <a:pt x="2112681" y="0"/>
                  </a:lnTo>
                  <a:lnTo>
                    <a:pt x="2112681" y="505798"/>
                  </a:lnTo>
                  <a:lnTo>
                    <a:pt x="0" y="505798"/>
                  </a:lnTo>
                  <a:close/>
                </a:path>
              </a:pathLst>
            </a:custGeom>
            <a:solidFill>
              <a:srgbClr val="000000">
                <a:alpha val="37647"/>
              </a:srgbClr>
            </a:solidFill>
          </p:spPr>
        </p:sp>
        <p:sp>
          <p:nvSpPr>
            <p:cNvPr id="13" name="TextBox 13"/>
            <p:cNvSpPr txBox="1"/>
            <p:nvPr/>
          </p:nvSpPr>
          <p:spPr>
            <a:xfrm>
              <a:off x="0" y="-66675"/>
              <a:ext cx="2112681" cy="572473"/>
            </a:xfrm>
            <a:prstGeom prst="rect">
              <a:avLst/>
            </a:prstGeom>
          </p:spPr>
          <p:txBody>
            <a:bodyPr lIns="50800" tIns="50800" rIns="50800" bIns="50800" rtlCol="0" anchor="ctr"/>
            <a:lstStyle/>
            <a:p>
              <a:pPr algn="ctr">
                <a:lnSpc>
                  <a:spcPts val="4479"/>
                </a:lnSpc>
                <a:spcBef>
                  <a:spcPct val="0"/>
                </a:spcBef>
              </a:pPr>
              <a:endParaRPr/>
            </a:p>
          </p:txBody>
        </p:sp>
      </p:grpSp>
      <p:sp>
        <p:nvSpPr>
          <p:cNvPr id="14" name="TextBox 14"/>
          <p:cNvSpPr txBox="1"/>
          <p:nvPr/>
        </p:nvSpPr>
        <p:spPr>
          <a:xfrm>
            <a:off x="2477937" y="238819"/>
            <a:ext cx="13332126" cy="1226820"/>
          </a:xfrm>
          <a:prstGeom prst="rect">
            <a:avLst/>
          </a:prstGeom>
        </p:spPr>
        <p:txBody>
          <a:bodyPr lIns="0" tIns="0" rIns="0" bIns="0" rtlCol="0" anchor="t">
            <a:spAutoFit/>
          </a:bodyPr>
          <a:lstStyle/>
          <a:p>
            <a:pPr algn="ctr">
              <a:lnSpc>
                <a:spcPts val="10080"/>
              </a:lnSpc>
            </a:pPr>
            <a:r>
              <a:rPr lang="en-US" sz="7200">
                <a:solidFill>
                  <a:srgbClr val="FFFFFF"/>
                </a:solidFill>
                <a:latin typeface="TAN Nimbus"/>
              </a:rPr>
              <a:t>Objectives</a:t>
            </a:r>
          </a:p>
        </p:txBody>
      </p:sp>
      <p:sp>
        <p:nvSpPr>
          <p:cNvPr id="15" name="TextBox 15"/>
          <p:cNvSpPr txBox="1"/>
          <p:nvPr/>
        </p:nvSpPr>
        <p:spPr>
          <a:xfrm>
            <a:off x="569005" y="2787751"/>
            <a:ext cx="5754774" cy="741680"/>
          </a:xfrm>
          <a:prstGeom prst="rect">
            <a:avLst/>
          </a:prstGeom>
        </p:spPr>
        <p:txBody>
          <a:bodyPr lIns="0" tIns="0" rIns="0" bIns="0" rtlCol="0" anchor="t">
            <a:spAutoFit/>
          </a:bodyPr>
          <a:lstStyle/>
          <a:p>
            <a:pPr marL="690881" lvl="1" indent="-345440" algn="just">
              <a:lnSpc>
                <a:spcPts val="6400"/>
              </a:lnSpc>
              <a:buFont typeface="Arial"/>
              <a:buChar char="•"/>
            </a:pPr>
            <a:r>
              <a:rPr lang="en-US" sz="3200">
                <a:solidFill>
                  <a:srgbClr val="FFFFFF"/>
                </a:solidFill>
                <a:latin typeface="Now"/>
              </a:rPr>
              <a:t>inclusive Education</a:t>
            </a:r>
          </a:p>
        </p:txBody>
      </p:sp>
      <p:sp>
        <p:nvSpPr>
          <p:cNvPr id="16" name="TextBox 16"/>
          <p:cNvSpPr txBox="1"/>
          <p:nvPr/>
        </p:nvSpPr>
        <p:spPr>
          <a:xfrm>
            <a:off x="1150772" y="3738820"/>
            <a:ext cx="8397959" cy="481330"/>
          </a:xfrm>
          <a:prstGeom prst="rect">
            <a:avLst/>
          </a:prstGeom>
        </p:spPr>
        <p:txBody>
          <a:bodyPr lIns="0" tIns="0" rIns="0" bIns="0" rtlCol="0" anchor="t">
            <a:spAutoFit/>
          </a:bodyPr>
          <a:lstStyle/>
          <a:p>
            <a:pPr>
              <a:lnSpc>
                <a:spcPts val="3919"/>
              </a:lnSpc>
            </a:pPr>
            <a:r>
              <a:rPr lang="en-US" sz="2799">
                <a:solidFill>
                  <a:srgbClr val="FFFFFF"/>
                </a:solidFill>
                <a:latin typeface="Now"/>
              </a:rPr>
              <a:t> ensuring equal access to educational resources.</a:t>
            </a:r>
          </a:p>
        </p:txBody>
      </p:sp>
      <p:sp>
        <p:nvSpPr>
          <p:cNvPr id="17" name="TextBox 17"/>
          <p:cNvSpPr txBox="1"/>
          <p:nvPr/>
        </p:nvSpPr>
        <p:spPr>
          <a:xfrm>
            <a:off x="9970138" y="2911809"/>
            <a:ext cx="5754774" cy="741680"/>
          </a:xfrm>
          <a:prstGeom prst="rect">
            <a:avLst/>
          </a:prstGeom>
        </p:spPr>
        <p:txBody>
          <a:bodyPr lIns="0" tIns="0" rIns="0" bIns="0" rtlCol="0" anchor="t">
            <a:spAutoFit/>
          </a:bodyPr>
          <a:lstStyle/>
          <a:p>
            <a:pPr marL="690881" lvl="1" indent="-345440" algn="just">
              <a:lnSpc>
                <a:spcPts val="6400"/>
              </a:lnSpc>
              <a:buFont typeface="Arial"/>
              <a:buChar char="•"/>
            </a:pPr>
            <a:r>
              <a:rPr lang="en-US" sz="3200">
                <a:solidFill>
                  <a:srgbClr val="FFFFFF"/>
                </a:solidFill>
                <a:latin typeface="Now"/>
              </a:rPr>
              <a:t>Skill Enhancement</a:t>
            </a:r>
          </a:p>
        </p:txBody>
      </p:sp>
      <p:sp>
        <p:nvSpPr>
          <p:cNvPr id="18" name="TextBox 18"/>
          <p:cNvSpPr txBox="1"/>
          <p:nvPr/>
        </p:nvSpPr>
        <p:spPr>
          <a:xfrm>
            <a:off x="508576" y="5022761"/>
            <a:ext cx="5754774" cy="741680"/>
          </a:xfrm>
          <a:prstGeom prst="rect">
            <a:avLst/>
          </a:prstGeom>
        </p:spPr>
        <p:txBody>
          <a:bodyPr lIns="0" tIns="0" rIns="0" bIns="0" rtlCol="0" anchor="t">
            <a:spAutoFit/>
          </a:bodyPr>
          <a:lstStyle/>
          <a:p>
            <a:pPr marL="690881" lvl="1" indent="-345440" algn="just">
              <a:lnSpc>
                <a:spcPts val="6400"/>
              </a:lnSpc>
              <a:buFont typeface="Arial"/>
              <a:buChar char="•"/>
            </a:pPr>
            <a:r>
              <a:rPr lang="en-US" sz="3200">
                <a:solidFill>
                  <a:srgbClr val="FFFFFF"/>
                </a:solidFill>
                <a:latin typeface="Now"/>
              </a:rPr>
              <a:t>Community Building</a:t>
            </a:r>
          </a:p>
        </p:txBody>
      </p:sp>
      <p:sp>
        <p:nvSpPr>
          <p:cNvPr id="19" name="TextBox 19"/>
          <p:cNvSpPr txBox="1"/>
          <p:nvPr/>
        </p:nvSpPr>
        <p:spPr>
          <a:xfrm>
            <a:off x="1150772" y="5899696"/>
            <a:ext cx="8397959" cy="958799"/>
          </a:xfrm>
          <a:prstGeom prst="rect">
            <a:avLst/>
          </a:prstGeom>
        </p:spPr>
        <p:txBody>
          <a:bodyPr lIns="0" tIns="0" rIns="0" bIns="0" rtlCol="0" anchor="t">
            <a:spAutoFit/>
          </a:bodyPr>
          <a:lstStyle/>
          <a:p>
            <a:pPr>
              <a:lnSpc>
                <a:spcPts val="3843"/>
              </a:lnSpc>
            </a:pPr>
            <a:r>
              <a:rPr lang="en-US" sz="2745">
                <a:solidFill>
                  <a:srgbClr val="FFFFFF"/>
                </a:solidFill>
                <a:latin typeface="Now"/>
              </a:rPr>
              <a:t>support networks to share experiences, best practices, and resources</a:t>
            </a:r>
          </a:p>
        </p:txBody>
      </p:sp>
      <p:grpSp>
        <p:nvGrpSpPr>
          <p:cNvPr id="20" name="Group 20"/>
          <p:cNvGrpSpPr/>
          <p:nvPr/>
        </p:nvGrpSpPr>
        <p:grpSpPr>
          <a:xfrm>
            <a:off x="9878167" y="4896425"/>
            <a:ext cx="8021585" cy="1962070"/>
            <a:chOff x="0" y="0"/>
            <a:chExt cx="2112681" cy="516759"/>
          </a:xfrm>
        </p:grpSpPr>
        <p:sp>
          <p:nvSpPr>
            <p:cNvPr id="21" name="Freeform 21"/>
            <p:cNvSpPr/>
            <p:nvPr/>
          </p:nvSpPr>
          <p:spPr>
            <a:xfrm>
              <a:off x="0" y="0"/>
              <a:ext cx="2112681" cy="516759"/>
            </a:xfrm>
            <a:custGeom>
              <a:avLst/>
              <a:gdLst/>
              <a:ahLst/>
              <a:cxnLst/>
              <a:rect l="l" t="t" r="r" b="b"/>
              <a:pathLst>
                <a:path w="2112681" h="516759">
                  <a:moveTo>
                    <a:pt x="0" y="0"/>
                  </a:moveTo>
                  <a:lnTo>
                    <a:pt x="2112681" y="0"/>
                  </a:lnTo>
                  <a:lnTo>
                    <a:pt x="2112681" y="516759"/>
                  </a:lnTo>
                  <a:lnTo>
                    <a:pt x="0" y="516759"/>
                  </a:lnTo>
                  <a:close/>
                </a:path>
              </a:pathLst>
            </a:custGeom>
            <a:solidFill>
              <a:srgbClr val="000000">
                <a:alpha val="37647"/>
              </a:srgbClr>
            </a:solidFill>
          </p:spPr>
        </p:sp>
        <p:sp>
          <p:nvSpPr>
            <p:cNvPr id="22" name="TextBox 22"/>
            <p:cNvSpPr txBox="1"/>
            <p:nvPr/>
          </p:nvSpPr>
          <p:spPr>
            <a:xfrm>
              <a:off x="0" y="-66675"/>
              <a:ext cx="2112681" cy="583434"/>
            </a:xfrm>
            <a:prstGeom prst="rect">
              <a:avLst/>
            </a:prstGeom>
          </p:spPr>
          <p:txBody>
            <a:bodyPr lIns="50800" tIns="50800" rIns="50800" bIns="50800" rtlCol="0" anchor="ctr"/>
            <a:lstStyle/>
            <a:p>
              <a:pPr algn="ctr">
                <a:lnSpc>
                  <a:spcPts val="4479"/>
                </a:lnSpc>
                <a:spcBef>
                  <a:spcPct val="0"/>
                </a:spcBef>
              </a:pPr>
              <a:endParaRPr/>
            </a:p>
          </p:txBody>
        </p:sp>
      </p:grpSp>
      <p:grpSp>
        <p:nvGrpSpPr>
          <p:cNvPr id="23" name="Group 23"/>
          <p:cNvGrpSpPr/>
          <p:nvPr/>
        </p:nvGrpSpPr>
        <p:grpSpPr>
          <a:xfrm>
            <a:off x="416605" y="7055002"/>
            <a:ext cx="17483147" cy="2203298"/>
            <a:chOff x="0" y="0"/>
            <a:chExt cx="4604615" cy="580293"/>
          </a:xfrm>
        </p:grpSpPr>
        <p:sp>
          <p:nvSpPr>
            <p:cNvPr id="24" name="Freeform 24"/>
            <p:cNvSpPr/>
            <p:nvPr/>
          </p:nvSpPr>
          <p:spPr>
            <a:xfrm>
              <a:off x="0" y="0"/>
              <a:ext cx="4604615" cy="580293"/>
            </a:xfrm>
            <a:custGeom>
              <a:avLst/>
              <a:gdLst/>
              <a:ahLst/>
              <a:cxnLst/>
              <a:rect l="l" t="t" r="r" b="b"/>
              <a:pathLst>
                <a:path w="4604615" h="580293">
                  <a:moveTo>
                    <a:pt x="0" y="0"/>
                  </a:moveTo>
                  <a:lnTo>
                    <a:pt x="4604615" y="0"/>
                  </a:lnTo>
                  <a:lnTo>
                    <a:pt x="4604615" y="580293"/>
                  </a:lnTo>
                  <a:lnTo>
                    <a:pt x="0" y="580293"/>
                  </a:lnTo>
                  <a:close/>
                </a:path>
              </a:pathLst>
            </a:custGeom>
            <a:solidFill>
              <a:srgbClr val="000000">
                <a:alpha val="37647"/>
              </a:srgbClr>
            </a:solidFill>
          </p:spPr>
        </p:sp>
        <p:sp>
          <p:nvSpPr>
            <p:cNvPr id="25" name="TextBox 25"/>
            <p:cNvSpPr txBox="1"/>
            <p:nvPr/>
          </p:nvSpPr>
          <p:spPr>
            <a:xfrm>
              <a:off x="0" y="-66675"/>
              <a:ext cx="4604615" cy="646968"/>
            </a:xfrm>
            <a:prstGeom prst="rect">
              <a:avLst/>
            </a:prstGeom>
          </p:spPr>
          <p:txBody>
            <a:bodyPr lIns="50800" tIns="50800" rIns="50800" bIns="50800" rtlCol="0" anchor="ctr"/>
            <a:lstStyle/>
            <a:p>
              <a:pPr algn="ctr">
                <a:lnSpc>
                  <a:spcPts val="4479"/>
                </a:lnSpc>
                <a:spcBef>
                  <a:spcPct val="0"/>
                </a:spcBef>
              </a:pPr>
              <a:endParaRPr/>
            </a:p>
          </p:txBody>
        </p:sp>
      </p:grpSp>
      <p:sp>
        <p:nvSpPr>
          <p:cNvPr id="26" name="TextBox 26"/>
          <p:cNvSpPr txBox="1"/>
          <p:nvPr/>
        </p:nvSpPr>
        <p:spPr>
          <a:xfrm>
            <a:off x="9970138" y="5217070"/>
            <a:ext cx="3442841" cy="547371"/>
          </a:xfrm>
          <a:prstGeom prst="rect">
            <a:avLst/>
          </a:prstGeom>
        </p:spPr>
        <p:txBody>
          <a:bodyPr lIns="0" tIns="0" rIns="0" bIns="0" rtlCol="0" anchor="t">
            <a:spAutoFit/>
          </a:bodyPr>
          <a:lstStyle/>
          <a:p>
            <a:pPr marL="690872" lvl="1" indent="-345436" algn="ctr">
              <a:lnSpc>
                <a:spcPts val="4479"/>
              </a:lnSpc>
              <a:spcBef>
                <a:spcPct val="0"/>
              </a:spcBef>
              <a:buFont typeface="Arial"/>
              <a:buChar char="•"/>
            </a:pPr>
            <a:r>
              <a:rPr lang="en-US" sz="3199">
                <a:solidFill>
                  <a:srgbClr val="FFFFFF"/>
                </a:solidFill>
                <a:latin typeface="Now"/>
              </a:rPr>
              <a:t>Global Reach</a:t>
            </a:r>
          </a:p>
        </p:txBody>
      </p:sp>
      <p:sp>
        <p:nvSpPr>
          <p:cNvPr id="27" name="TextBox 27"/>
          <p:cNvSpPr txBox="1"/>
          <p:nvPr/>
        </p:nvSpPr>
        <p:spPr>
          <a:xfrm>
            <a:off x="569005" y="7369327"/>
            <a:ext cx="6279036" cy="547371"/>
          </a:xfrm>
          <a:prstGeom prst="rect">
            <a:avLst/>
          </a:prstGeom>
        </p:spPr>
        <p:txBody>
          <a:bodyPr lIns="0" tIns="0" rIns="0" bIns="0" rtlCol="0" anchor="t">
            <a:spAutoFit/>
          </a:bodyPr>
          <a:lstStyle/>
          <a:p>
            <a:pPr marL="690872" lvl="1" indent="-345436" algn="ctr">
              <a:lnSpc>
                <a:spcPts val="4479"/>
              </a:lnSpc>
              <a:spcBef>
                <a:spcPct val="0"/>
              </a:spcBef>
              <a:buFont typeface="Arial"/>
              <a:buChar char="•"/>
            </a:pPr>
            <a:r>
              <a:rPr lang="en-US" sz="3199">
                <a:solidFill>
                  <a:srgbClr val="FFFFFF"/>
                </a:solidFill>
                <a:latin typeface="Now"/>
              </a:rPr>
              <a:t>Data-Driven Improvement</a:t>
            </a:r>
          </a:p>
        </p:txBody>
      </p:sp>
      <p:sp>
        <p:nvSpPr>
          <p:cNvPr id="28" name="TextBox 28"/>
          <p:cNvSpPr txBox="1"/>
          <p:nvPr/>
        </p:nvSpPr>
        <p:spPr>
          <a:xfrm>
            <a:off x="10487959" y="3729294"/>
            <a:ext cx="7411793" cy="976631"/>
          </a:xfrm>
          <a:prstGeom prst="rect">
            <a:avLst/>
          </a:prstGeom>
        </p:spPr>
        <p:txBody>
          <a:bodyPr lIns="0" tIns="0" rIns="0" bIns="0" rtlCol="0" anchor="t">
            <a:spAutoFit/>
          </a:bodyPr>
          <a:lstStyle/>
          <a:p>
            <a:pPr>
              <a:lnSpc>
                <a:spcPts val="3919"/>
              </a:lnSpc>
              <a:spcBef>
                <a:spcPct val="0"/>
              </a:spcBef>
            </a:pPr>
            <a:r>
              <a:rPr lang="en-US" sz="2799">
                <a:solidFill>
                  <a:srgbClr val="FFFFFF"/>
                </a:solidFill>
                <a:latin typeface="Now"/>
              </a:rPr>
              <a:t>fostering personal growth and expanding their opportunities for future success</a:t>
            </a:r>
          </a:p>
        </p:txBody>
      </p:sp>
      <p:sp>
        <p:nvSpPr>
          <p:cNvPr id="29" name="TextBox 29"/>
          <p:cNvSpPr txBox="1"/>
          <p:nvPr/>
        </p:nvSpPr>
        <p:spPr>
          <a:xfrm>
            <a:off x="10487959" y="5909221"/>
            <a:ext cx="7570033" cy="86042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Now"/>
              </a:rPr>
              <a:t>Extend the reach of the platform to a global audience by incorporating multilingual support</a:t>
            </a:r>
          </a:p>
        </p:txBody>
      </p:sp>
      <p:sp>
        <p:nvSpPr>
          <p:cNvPr id="30" name="TextBox 30"/>
          <p:cNvSpPr txBox="1"/>
          <p:nvPr/>
        </p:nvSpPr>
        <p:spPr>
          <a:xfrm>
            <a:off x="1487448" y="8135773"/>
            <a:ext cx="16570543" cy="860425"/>
          </a:xfrm>
          <a:prstGeom prst="rect">
            <a:avLst/>
          </a:prstGeom>
        </p:spPr>
        <p:txBody>
          <a:bodyPr lIns="0" tIns="0" rIns="0" bIns="0" rtlCol="0" anchor="t">
            <a:spAutoFit/>
          </a:bodyPr>
          <a:lstStyle/>
          <a:p>
            <a:pPr>
              <a:lnSpc>
                <a:spcPts val="3499"/>
              </a:lnSpc>
              <a:spcBef>
                <a:spcPct val="0"/>
              </a:spcBef>
            </a:pPr>
            <a:r>
              <a:rPr lang="en-US" sz="2499">
                <a:solidFill>
                  <a:srgbClr val="FFFFFF"/>
                </a:solidFill>
                <a:latin typeface="Now"/>
              </a:rPr>
              <a:t>Utilize data analytics to track user progress, gather insights, and continuously improve the platform's effectiveness in meeting the evolving needs of individuals with special needs.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040698">
            <a:off x="-2649174" y="4770637"/>
            <a:ext cx="8495071" cy="8229600"/>
          </a:xfrm>
          <a:custGeom>
            <a:avLst/>
            <a:gdLst/>
            <a:ahLst/>
            <a:cxnLst/>
            <a:rect l="l" t="t" r="r" b="b"/>
            <a:pathLst>
              <a:path w="8495071" h="8229600">
                <a:moveTo>
                  <a:pt x="0" y="0"/>
                </a:moveTo>
                <a:lnTo>
                  <a:pt x="8495071" y="0"/>
                </a:lnTo>
                <a:lnTo>
                  <a:pt x="8495071" y="8229600"/>
                </a:lnTo>
                <a:lnTo>
                  <a:pt x="0" y="8229600"/>
                </a:lnTo>
                <a:lnTo>
                  <a:pt x="0" y="0"/>
                </a:lnTo>
                <a:close/>
              </a:path>
            </a:pathLst>
          </a:custGeom>
          <a:blipFill>
            <a:blip r:embed="rId2"/>
            <a:stretch>
              <a:fillRect/>
            </a:stretch>
          </a:blipFill>
        </p:spPr>
      </p:sp>
      <p:sp>
        <p:nvSpPr>
          <p:cNvPr id="3" name="Freeform 3"/>
          <p:cNvSpPr/>
          <p:nvPr/>
        </p:nvSpPr>
        <p:spPr>
          <a:xfrm rot="2268105">
            <a:off x="16263393" y="-2405831"/>
            <a:ext cx="3140327" cy="6024608"/>
          </a:xfrm>
          <a:custGeom>
            <a:avLst/>
            <a:gdLst/>
            <a:ahLst/>
            <a:cxnLst/>
            <a:rect l="l" t="t" r="r" b="b"/>
            <a:pathLst>
              <a:path w="3140327" h="6024608">
                <a:moveTo>
                  <a:pt x="0" y="0"/>
                </a:moveTo>
                <a:lnTo>
                  <a:pt x="3140327" y="0"/>
                </a:lnTo>
                <a:lnTo>
                  <a:pt x="3140327" y="6024608"/>
                </a:lnTo>
                <a:lnTo>
                  <a:pt x="0" y="6024608"/>
                </a:lnTo>
                <a:lnTo>
                  <a:pt x="0" y="0"/>
                </a:lnTo>
                <a:close/>
              </a:path>
            </a:pathLst>
          </a:custGeom>
          <a:blipFill>
            <a:blip r:embed="rId3"/>
            <a:stretch>
              <a:fillRect/>
            </a:stretch>
          </a:blipFill>
        </p:spPr>
      </p:sp>
      <p:grpSp>
        <p:nvGrpSpPr>
          <p:cNvPr id="4" name="Group 4"/>
          <p:cNvGrpSpPr/>
          <p:nvPr/>
        </p:nvGrpSpPr>
        <p:grpSpPr>
          <a:xfrm>
            <a:off x="2857970" y="2746463"/>
            <a:ext cx="6286030" cy="3167360"/>
            <a:chOff x="0" y="0"/>
            <a:chExt cx="1655580" cy="727197"/>
          </a:xfrm>
        </p:grpSpPr>
        <p:sp>
          <p:nvSpPr>
            <p:cNvPr id="5" name="Freeform 5"/>
            <p:cNvSpPr/>
            <p:nvPr/>
          </p:nvSpPr>
          <p:spPr>
            <a:xfrm>
              <a:off x="0" y="0"/>
              <a:ext cx="1655580" cy="727197"/>
            </a:xfrm>
            <a:custGeom>
              <a:avLst/>
              <a:gdLst/>
              <a:ahLst/>
              <a:cxnLst/>
              <a:rect l="l" t="t" r="r" b="b"/>
              <a:pathLst>
                <a:path w="1655580" h="727197">
                  <a:moveTo>
                    <a:pt x="62812" y="0"/>
                  </a:moveTo>
                  <a:lnTo>
                    <a:pt x="1592768" y="0"/>
                  </a:lnTo>
                  <a:cubicBezTo>
                    <a:pt x="1627458" y="0"/>
                    <a:pt x="1655580" y="28122"/>
                    <a:pt x="1655580" y="62812"/>
                  </a:cubicBezTo>
                  <a:lnTo>
                    <a:pt x="1655580" y="664385"/>
                  </a:lnTo>
                  <a:cubicBezTo>
                    <a:pt x="1655580" y="699075"/>
                    <a:pt x="1627458" y="727197"/>
                    <a:pt x="1592768" y="727197"/>
                  </a:cubicBezTo>
                  <a:lnTo>
                    <a:pt x="62812" y="727197"/>
                  </a:lnTo>
                  <a:cubicBezTo>
                    <a:pt x="28122" y="727197"/>
                    <a:pt x="0" y="699075"/>
                    <a:pt x="0" y="664385"/>
                  </a:cubicBezTo>
                  <a:lnTo>
                    <a:pt x="0" y="62812"/>
                  </a:lnTo>
                  <a:cubicBezTo>
                    <a:pt x="0" y="28122"/>
                    <a:pt x="28122" y="0"/>
                    <a:pt x="62812" y="0"/>
                  </a:cubicBezTo>
                  <a:close/>
                </a:path>
              </a:pathLst>
            </a:custGeom>
            <a:solidFill>
              <a:srgbClr val="211D49"/>
            </a:solidFill>
          </p:spPr>
        </p:sp>
        <p:sp>
          <p:nvSpPr>
            <p:cNvPr id="6" name="TextBox 6"/>
            <p:cNvSpPr txBox="1"/>
            <p:nvPr/>
          </p:nvSpPr>
          <p:spPr>
            <a:xfrm>
              <a:off x="0" y="-38100"/>
              <a:ext cx="1655580" cy="765297"/>
            </a:xfrm>
            <a:prstGeom prst="rect">
              <a:avLst/>
            </a:prstGeom>
          </p:spPr>
          <p:txBody>
            <a:bodyPr lIns="50800" tIns="50800" rIns="50800" bIns="50800" rtlCol="0" anchor="ctr"/>
            <a:lstStyle/>
            <a:p>
              <a:pPr algn="ctr">
                <a:lnSpc>
                  <a:spcPts val="2519"/>
                </a:lnSpc>
              </a:pPr>
              <a:endParaRPr/>
            </a:p>
          </p:txBody>
        </p:sp>
      </p:grpSp>
      <p:grpSp>
        <p:nvGrpSpPr>
          <p:cNvPr id="7" name="Group 7"/>
          <p:cNvGrpSpPr/>
          <p:nvPr/>
        </p:nvGrpSpPr>
        <p:grpSpPr>
          <a:xfrm>
            <a:off x="10452353" y="5377528"/>
            <a:ext cx="5632226" cy="2679094"/>
            <a:chOff x="0" y="0"/>
            <a:chExt cx="1483385" cy="705605"/>
          </a:xfrm>
        </p:grpSpPr>
        <p:sp>
          <p:nvSpPr>
            <p:cNvPr id="8" name="Freeform 8"/>
            <p:cNvSpPr/>
            <p:nvPr/>
          </p:nvSpPr>
          <p:spPr>
            <a:xfrm>
              <a:off x="0" y="0"/>
              <a:ext cx="1483385" cy="705605"/>
            </a:xfrm>
            <a:custGeom>
              <a:avLst/>
              <a:gdLst/>
              <a:ahLst/>
              <a:cxnLst/>
              <a:rect l="l" t="t" r="r" b="b"/>
              <a:pathLst>
                <a:path w="1483385" h="705605">
                  <a:moveTo>
                    <a:pt x="70103" y="0"/>
                  </a:moveTo>
                  <a:lnTo>
                    <a:pt x="1413281" y="0"/>
                  </a:lnTo>
                  <a:cubicBezTo>
                    <a:pt x="1431874" y="0"/>
                    <a:pt x="1449705" y="7386"/>
                    <a:pt x="1462852" y="20533"/>
                  </a:cubicBezTo>
                  <a:cubicBezTo>
                    <a:pt x="1475999" y="33680"/>
                    <a:pt x="1483385" y="51511"/>
                    <a:pt x="1483385" y="70103"/>
                  </a:cubicBezTo>
                  <a:lnTo>
                    <a:pt x="1483385" y="635502"/>
                  </a:lnTo>
                  <a:cubicBezTo>
                    <a:pt x="1483385" y="674219"/>
                    <a:pt x="1451998" y="705605"/>
                    <a:pt x="1413281" y="705605"/>
                  </a:cubicBezTo>
                  <a:lnTo>
                    <a:pt x="70103" y="705605"/>
                  </a:lnTo>
                  <a:cubicBezTo>
                    <a:pt x="31386" y="705605"/>
                    <a:pt x="0" y="674219"/>
                    <a:pt x="0" y="635502"/>
                  </a:cubicBezTo>
                  <a:lnTo>
                    <a:pt x="0" y="70103"/>
                  </a:lnTo>
                  <a:cubicBezTo>
                    <a:pt x="0" y="31386"/>
                    <a:pt x="31386" y="0"/>
                    <a:pt x="70103" y="0"/>
                  </a:cubicBezTo>
                  <a:close/>
                </a:path>
              </a:pathLst>
            </a:custGeom>
            <a:solidFill>
              <a:srgbClr val="211D49"/>
            </a:solidFill>
          </p:spPr>
        </p:sp>
        <p:sp>
          <p:nvSpPr>
            <p:cNvPr id="9" name="TextBox 9"/>
            <p:cNvSpPr txBox="1"/>
            <p:nvPr/>
          </p:nvSpPr>
          <p:spPr>
            <a:xfrm>
              <a:off x="0" y="-38100"/>
              <a:ext cx="1483385" cy="743705"/>
            </a:xfrm>
            <a:prstGeom prst="rect">
              <a:avLst/>
            </a:prstGeom>
          </p:spPr>
          <p:txBody>
            <a:bodyPr lIns="50800" tIns="50800" rIns="50800" bIns="50800" rtlCol="0" anchor="ctr"/>
            <a:lstStyle/>
            <a:p>
              <a:pPr algn="ctr">
                <a:lnSpc>
                  <a:spcPts val="2519"/>
                </a:lnSpc>
              </a:pPr>
              <a:endParaRPr/>
            </a:p>
          </p:txBody>
        </p:sp>
      </p:grpSp>
      <p:sp>
        <p:nvSpPr>
          <p:cNvPr id="10" name="TextBox 10"/>
          <p:cNvSpPr txBox="1"/>
          <p:nvPr/>
        </p:nvSpPr>
        <p:spPr>
          <a:xfrm>
            <a:off x="1889508" y="219141"/>
            <a:ext cx="14508985" cy="1226820"/>
          </a:xfrm>
          <a:prstGeom prst="rect">
            <a:avLst/>
          </a:prstGeom>
        </p:spPr>
        <p:txBody>
          <a:bodyPr lIns="0" tIns="0" rIns="0" bIns="0" rtlCol="0" anchor="t">
            <a:spAutoFit/>
          </a:bodyPr>
          <a:lstStyle/>
          <a:p>
            <a:pPr algn="ctr">
              <a:lnSpc>
                <a:spcPts val="10080"/>
              </a:lnSpc>
            </a:pPr>
            <a:r>
              <a:rPr lang="en-US" sz="7200" dirty="0">
                <a:solidFill>
                  <a:srgbClr val="FFFFFF"/>
                </a:solidFill>
                <a:latin typeface="TAN Nimbus"/>
              </a:rPr>
              <a:t>Functional Requirements</a:t>
            </a:r>
          </a:p>
        </p:txBody>
      </p:sp>
      <p:sp>
        <p:nvSpPr>
          <p:cNvPr id="11" name="TextBox 11"/>
          <p:cNvSpPr txBox="1"/>
          <p:nvPr/>
        </p:nvSpPr>
        <p:spPr>
          <a:xfrm>
            <a:off x="3137632" y="3016726"/>
            <a:ext cx="5587454" cy="2085976"/>
          </a:xfrm>
          <a:prstGeom prst="rect">
            <a:avLst/>
          </a:prstGeom>
        </p:spPr>
        <p:txBody>
          <a:bodyPr lIns="0" tIns="0" rIns="0" bIns="0" rtlCol="0" anchor="t">
            <a:spAutoFit/>
          </a:bodyPr>
          <a:lstStyle/>
          <a:p>
            <a:pPr algn="just">
              <a:lnSpc>
                <a:spcPts val="4199"/>
              </a:lnSpc>
            </a:pPr>
            <a:r>
              <a:rPr lang="en-US" sz="2999" dirty="0">
                <a:solidFill>
                  <a:srgbClr val="FFFFFF"/>
                </a:solidFill>
                <a:latin typeface="Now"/>
              </a:rPr>
              <a:t>1.Accessibility</a:t>
            </a:r>
          </a:p>
          <a:p>
            <a:pPr algn="just">
              <a:lnSpc>
                <a:spcPts val="4199"/>
              </a:lnSpc>
            </a:pPr>
            <a:r>
              <a:rPr lang="en-US" sz="2999" dirty="0">
                <a:solidFill>
                  <a:srgbClr val="FFFFFF"/>
                </a:solidFill>
                <a:latin typeface="Now"/>
              </a:rPr>
              <a:t>2.User-Friendly Interface</a:t>
            </a:r>
          </a:p>
          <a:p>
            <a:pPr algn="just">
              <a:lnSpc>
                <a:spcPts val="4199"/>
              </a:lnSpc>
            </a:pPr>
            <a:r>
              <a:rPr lang="en-US" sz="2999" dirty="0">
                <a:solidFill>
                  <a:srgbClr val="FFFFFF"/>
                </a:solidFill>
                <a:latin typeface="Now"/>
              </a:rPr>
              <a:t>3.Adaptive Learning Materials</a:t>
            </a:r>
          </a:p>
          <a:p>
            <a:pPr algn="just">
              <a:lnSpc>
                <a:spcPts val="4199"/>
              </a:lnSpc>
              <a:spcBef>
                <a:spcPct val="0"/>
              </a:spcBef>
            </a:pPr>
            <a:r>
              <a:rPr lang="en-US" sz="2999" dirty="0">
                <a:solidFill>
                  <a:srgbClr val="FFFFFF"/>
                </a:solidFill>
                <a:latin typeface="Now"/>
              </a:rPr>
              <a:t>4.Progress Tracking</a:t>
            </a:r>
          </a:p>
        </p:txBody>
      </p:sp>
      <p:sp>
        <p:nvSpPr>
          <p:cNvPr id="12" name="TextBox 12"/>
          <p:cNvSpPr txBox="1"/>
          <p:nvPr/>
        </p:nvSpPr>
        <p:spPr>
          <a:xfrm>
            <a:off x="10828892" y="5913823"/>
            <a:ext cx="5255687" cy="1941410"/>
          </a:xfrm>
          <a:prstGeom prst="rect">
            <a:avLst/>
          </a:prstGeom>
        </p:spPr>
        <p:txBody>
          <a:bodyPr lIns="0" tIns="0" rIns="0" bIns="0" rtlCol="0" anchor="t">
            <a:spAutoFit/>
          </a:bodyPr>
          <a:lstStyle/>
          <a:p>
            <a:pPr algn="just">
              <a:lnSpc>
                <a:spcPts val="3919"/>
              </a:lnSpc>
            </a:pPr>
            <a:r>
              <a:rPr lang="en-US" sz="2799">
                <a:solidFill>
                  <a:srgbClr val="FFFFFF"/>
                </a:solidFill>
                <a:latin typeface="Now"/>
              </a:rPr>
              <a:t>5.Multilingual Support</a:t>
            </a:r>
          </a:p>
          <a:p>
            <a:pPr algn="just">
              <a:lnSpc>
                <a:spcPts val="3919"/>
              </a:lnSpc>
            </a:pPr>
            <a:r>
              <a:rPr lang="en-US" sz="2799">
                <a:solidFill>
                  <a:srgbClr val="FFFFFF"/>
                </a:solidFill>
                <a:latin typeface="Now"/>
              </a:rPr>
              <a:t>6.Continuous Improvement</a:t>
            </a:r>
          </a:p>
          <a:p>
            <a:pPr algn="just">
              <a:lnSpc>
                <a:spcPts val="3919"/>
              </a:lnSpc>
            </a:pPr>
            <a:r>
              <a:rPr lang="en-US" sz="2799">
                <a:solidFill>
                  <a:srgbClr val="FFFFFF"/>
                </a:solidFill>
                <a:latin typeface="Now"/>
              </a:rPr>
              <a:t>7.User Training Programs</a:t>
            </a:r>
          </a:p>
          <a:p>
            <a:pPr algn="just">
              <a:lnSpc>
                <a:spcPts val="3919"/>
              </a:lnSpc>
              <a:spcBef>
                <a:spcPct val="0"/>
              </a:spcBef>
            </a:pPr>
            <a:endParaRPr lang="en-US" sz="2799">
              <a:solidFill>
                <a:srgbClr val="FFFFFF"/>
              </a:solidFill>
              <a:latin typeface="N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67973" y="1028700"/>
            <a:ext cx="3478700" cy="7539880"/>
          </a:xfrm>
          <a:custGeom>
            <a:avLst/>
            <a:gdLst/>
            <a:ahLst/>
            <a:cxnLst/>
            <a:rect l="l" t="t" r="r" b="b"/>
            <a:pathLst>
              <a:path w="3478700" h="7539880">
                <a:moveTo>
                  <a:pt x="0" y="0"/>
                </a:moveTo>
                <a:lnTo>
                  <a:pt x="3478700" y="0"/>
                </a:lnTo>
                <a:lnTo>
                  <a:pt x="3478700" y="7539880"/>
                </a:lnTo>
                <a:lnTo>
                  <a:pt x="0" y="7539880"/>
                </a:lnTo>
                <a:lnTo>
                  <a:pt x="0" y="0"/>
                </a:lnTo>
                <a:close/>
              </a:path>
            </a:pathLst>
          </a:custGeom>
          <a:blipFill>
            <a:blip r:embed="rId2"/>
            <a:stretch>
              <a:fillRect/>
            </a:stretch>
          </a:blipFill>
        </p:spPr>
      </p:sp>
      <p:sp>
        <p:nvSpPr>
          <p:cNvPr id="3" name="Freeform 3"/>
          <p:cNvSpPr/>
          <p:nvPr/>
        </p:nvSpPr>
        <p:spPr>
          <a:xfrm>
            <a:off x="-3652683" y="6782725"/>
            <a:ext cx="8065008" cy="8229600"/>
          </a:xfrm>
          <a:custGeom>
            <a:avLst/>
            <a:gdLst/>
            <a:ahLst/>
            <a:cxnLst/>
            <a:rect l="l" t="t" r="r" b="b"/>
            <a:pathLst>
              <a:path w="8065008" h="8229600">
                <a:moveTo>
                  <a:pt x="0" y="0"/>
                </a:moveTo>
                <a:lnTo>
                  <a:pt x="8065008" y="0"/>
                </a:lnTo>
                <a:lnTo>
                  <a:pt x="8065008" y="8229600"/>
                </a:lnTo>
                <a:lnTo>
                  <a:pt x="0" y="8229600"/>
                </a:lnTo>
                <a:lnTo>
                  <a:pt x="0" y="0"/>
                </a:lnTo>
                <a:close/>
              </a:path>
            </a:pathLst>
          </a:custGeom>
          <a:blipFill>
            <a:blip r:embed="rId3"/>
            <a:stretch>
              <a:fillRect/>
            </a:stretch>
          </a:blipFill>
        </p:spPr>
      </p:sp>
      <p:sp>
        <p:nvSpPr>
          <p:cNvPr id="4" name="Freeform 4"/>
          <p:cNvSpPr/>
          <p:nvPr/>
        </p:nvSpPr>
        <p:spPr>
          <a:xfrm>
            <a:off x="4248457" y="136349"/>
            <a:ext cx="2624562" cy="1784702"/>
          </a:xfrm>
          <a:custGeom>
            <a:avLst/>
            <a:gdLst/>
            <a:ahLst/>
            <a:cxnLst/>
            <a:rect l="l" t="t" r="r" b="b"/>
            <a:pathLst>
              <a:path w="2624562" h="1784702">
                <a:moveTo>
                  <a:pt x="0" y="0"/>
                </a:moveTo>
                <a:lnTo>
                  <a:pt x="2624563" y="0"/>
                </a:lnTo>
                <a:lnTo>
                  <a:pt x="2624563" y="1784702"/>
                </a:lnTo>
                <a:lnTo>
                  <a:pt x="0" y="1784702"/>
                </a:lnTo>
                <a:lnTo>
                  <a:pt x="0" y="0"/>
                </a:lnTo>
                <a:close/>
              </a:path>
            </a:pathLst>
          </a:custGeom>
          <a:blipFill>
            <a:blip r:embed="rId4"/>
            <a:stretch>
              <a:fillRect/>
            </a:stretch>
          </a:blipFill>
        </p:spPr>
      </p:sp>
      <p:sp>
        <p:nvSpPr>
          <p:cNvPr id="5" name="TextBox 5"/>
          <p:cNvSpPr txBox="1"/>
          <p:nvPr/>
        </p:nvSpPr>
        <p:spPr>
          <a:xfrm>
            <a:off x="6873020" y="1759126"/>
            <a:ext cx="10386280" cy="2868286"/>
          </a:xfrm>
          <a:prstGeom prst="rect">
            <a:avLst/>
          </a:prstGeom>
        </p:spPr>
        <p:txBody>
          <a:bodyPr lIns="0" tIns="0" rIns="0" bIns="0" rtlCol="0" anchor="t">
            <a:spAutoFit/>
          </a:bodyPr>
          <a:lstStyle/>
          <a:p>
            <a:pPr>
              <a:lnSpc>
                <a:spcPts val="11480"/>
              </a:lnSpc>
            </a:pPr>
            <a:r>
              <a:rPr lang="en-US" sz="8200">
                <a:solidFill>
                  <a:srgbClr val="FFFFFF"/>
                </a:solidFill>
                <a:latin typeface="TAN Nimbus"/>
              </a:rPr>
              <a:t>Non-Functional Requirements</a:t>
            </a:r>
          </a:p>
        </p:txBody>
      </p:sp>
      <p:grpSp>
        <p:nvGrpSpPr>
          <p:cNvPr id="6" name="Group 6"/>
          <p:cNvGrpSpPr/>
          <p:nvPr/>
        </p:nvGrpSpPr>
        <p:grpSpPr>
          <a:xfrm>
            <a:off x="6873020" y="4984752"/>
            <a:ext cx="9636760" cy="4542554"/>
            <a:chOff x="0" y="0"/>
            <a:chExt cx="2538077" cy="1196393"/>
          </a:xfrm>
        </p:grpSpPr>
        <p:sp>
          <p:nvSpPr>
            <p:cNvPr id="7" name="Freeform 7"/>
            <p:cNvSpPr/>
            <p:nvPr/>
          </p:nvSpPr>
          <p:spPr>
            <a:xfrm>
              <a:off x="0" y="0"/>
              <a:ext cx="2538077" cy="1196393"/>
            </a:xfrm>
            <a:custGeom>
              <a:avLst/>
              <a:gdLst/>
              <a:ahLst/>
              <a:cxnLst/>
              <a:rect l="l" t="t" r="r" b="b"/>
              <a:pathLst>
                <a:path w="2538077" h="1196393">
                  <a:moveTo>
                    <a:pt x="40972" y="0"/>
                  </a:moveTo>
                  <a:lnTo>
                    <a:pt x="2497105" y="0"/>
                  </a:lnTo>
                  <a:cubicBezTo>
                    <a:pt x="2507971" y="0"/>
                    <a:pt x="2518393" y="4317"/>
                    <a:pt x="2526076" y="12000"/>
                  </a:cubicBezTo>
                  <a:cubicBezTo>
                    <a:pt x="2533760" y="19684"/>
                    <a:pt x="2538077" y="30106"/>
                    <a:pt x="2538077" y="40972"/>
                  </a:cubicBezTo>
                  <a:lnTo>
                    <a:pt x="2538077" y="1155421"/>
                  </a:lnTo>
                  <a:cubicBezTo>
                    <a:pt x="2538077" y="1166287"/>
                    <a:pt x="2533760" y="1176709"/>
                    <a:pt x="2526076" y="1184392"/>
                  </a:cubicBezTo>
                  <a:cubicBezTo>
                    <a:pt x="2518393" y="1192076"/>
                    <a:pt x="2507971" y="1196393"/>
                    <a:pt x="2497105" y="1196393"/>
                  </a:cubicBezTo>
                  <a:lnTo>
                    <a:pt x="40972" y="1196393"/>
                  </a:lnTo>
                  <a:cubicBezTo>
                    <a:pt x="18344" y="1196393"/>
                    <a:pt x="0" y="1178049"/>
                    <a:pt x="0" y="1155421"/>
                  </a:cubicBezTo>
                  <a:lnTo>
                    <a:pt x="0" y="40972"/>
                  </a:lnTo>
                  <a:cubicBezTo>
                    <a:pt x="0" y="30106"/>
                    <a:pt x="4317" y="19684"/>
                    <a:pt x="12000" y="12000"/>
                  </a:cubicBezTo>
                  <a:cubicBezTo>
                    <a:pt x="19684" y="4317"/>
                    <a:pt x="30106" y="0"/>
                    <a:pt x="40972" y="0"/>
                  </a:cubicBezTo>
                  <a:close/>
                </a:path>
              </a:pathLst>
            </a:custGeom>
            <a:gradFill rotWithShape="1">
              <a:gsLst>
                <a:gs pos="0">
                  <a:srgbClr val="2D26C6">
                    <a:alpha val="100000"/>
                  </a:srgbClr>
                </a:gs>
                <a:gs pos="100000">
                  <a:srgbClr val="001124">
                    <a:alpha val="100000"/>
                  </a:srgbClr>
                </a:gs>
              </a:gsLst>
              <a:lin ang="0"/>
            </a:gradFill>
          </p:spPr>
        </p:sp>
        <p:sp>
          <p:nvSpPr>
            <p:cNvPr id="8" name="TextBox 8"/>
            <p:cNvSpPr txBox="1"/>
            <p:nvPr/>
          </p:nvSpPr>
          <p:spPr>
            <a:xfrm>
              <a:off x="0" y="-66675"/>
              <a:ext cx="2538077" cy="1263068"/>
            </a:xfrm>
            <a:prstGeom prst="rect">
              <a:avLst/>
            </a:prstGeom>
          </p:spPr>
          <p:txBody>
            <a:bodyPr lIns="50800" tIns="50800" rIns="50800" bIns="50800" rtlCol="0" anchor="ctr"/>
            <a:lstStyle/>
            <a:p>
              <a:pPr>
                <a:lnSpc>
                  <a:spcPts val="4199"/>
                </a:lnSpc>
              </a:pPr>
              <a:endParaRPr/>
            </a:p>
          </p:txBody>
        </p:sp>
      </p:grpSp>
      <p:sp>
        <p:nvSpPr>
          <p:cNvPr id="9" name="TextBox 9"/>
          <p:cNvSpPr txBox="1"/>
          <p:nvPr/>
        </p:nvSpPr>
        <p:spPr>
          <a:xfrm>
            <a:off x="7108096" y="5339079"/>
            <a:ext cx="5875734" cy="3919221"/>
          </a:xfrm>
          <a:prstGeom prst="rect">
            <a:avLst/>
          </a:prstGeom>
        </p:spPr>
        <p:txBody>
          <a:bodyPr lIns="0" tIns="0" rIns="0" bIns="0" rtlCol="0" anchor="t">
            <a:spAutoFit/>
          </a:bodyPr>
          <a:lstStyle/>
          <a:p>
            <a:pPr>
              <a:lnSpc>
                <a:spcPts val="4479"/>
              </a:lnSpc>
              <a:spcBef>
                <a:spcPct val="0"/>
              </a:spcBef>
            </a:pPr>
            <a:r>
              <a:rPr lang="en-US" sz="3199">
                <a:solidFill>
                  <a:srgbClr val="FFFFFF"/>
                </a:solidFill>
                <a:latin typeface="Now"/>
              </a:rPr>
              <a:t>1-performance</a:t>
            </a:r>
          </a:p>
          <a:p>
            <a:pPr>
              <a:lnSpc>
                <a:spcPts val="4479"/>
              </a:lnSpc>
              <a:spcBef>
                <a:spcPct val="0"/>
              </a:spcBef>
            </a:pPr>
            <a:r>
              <a:rPr lang="en-US" sz="3199">
                <a:solidFill>
                  <a:srgbClr val="FFFFFF"/>
                </a:solidFill>
                <a:latin typeface="Now"/>
              </a:rPr>
              <a:t>2-Scalability</a:t>
            </a:r>
          </a:p>
          <a:p>
            <a:pPr>
              <a:lnSpc>
                <a:spcPts val="4479"/>
              </a:lnSpc>
              <a:spcBef>
                <a:spcPct val="0"/>
              </a:spcBef>
            </a:pPr>
            <a:r>
              <a:rPr lang="en-US" sz="3199">
                <a:solidFill>
                  <a:srgbClr val="FFFFFF"/>
                </a:solidFill>
                <a:latin typeface="Now"/>
              </a:rPr>
              <a:t>3-Reliability</a:t>
            </a:r>
          </a:p>
          <a:p>
            <a:pPr>
              <a:lnSpc>
                <a:spcPts val="4479"/>
              </a:lnSpc>
              <a:spcBef>
                <a:spcPct val="0"/>
              </a:spcBef>
            </a:pPr>
            <a:r>
              <a:rPr lang="en-US" sz="3199">
                <a:solidFill>
                  <a:srgbClr val="FFFFFF"/>
                </a:solidFill>
                <a:latin typeface="Now"/>
              </a:rPr>
              <a:t>4-Security</a:t>
            </a:r>
          </a:p>
          <a:p>
            <a:pPr>
              <a:lnSpc>
                <a:spcPts val="4479"/>
              </a:lnSpc>
              <a:spcBef>
                <a:spcPct val="0"/>
              </a:spcBef>
            </a:pPr>
            <a:r>
              <a:rPr lang="en-US" sz="3199">
                <a:solidFill>
                  <a:srgbClr val="FFFFFF"/>
                </a:solidFill>
                <a:latin typeface="Now"/>
              </a:rPr>
              <a:t>5-Data Backup and Recovery</a:t>
            </a:r>
          </a:p>
          <a:p>
            <a:pPr>
              <a:lnSpc>
                <a:spcPts val="4479"/>
              </a:lnSpc>
              <a:spcBef>
                <a:spcPct val="0"/>
              </a:spcBef>
            </a:pPr>
            <a:r>
              <a:rPr lang="en-US" sz="3199">
                <a:solidFill>
                  <a:srgbClr val="FFFFFF"/>
                </a:solidFill>
                <a:latin typeface="Now"/>
              </a:rPr>
              <a:t>6-Technical Support</a:t>
            </a:r>
          </a:p>
          <a:p>
            <a:pPr>
              <a:lnSpc>
                <a:spcPts val="4479"/>
              </a:lnSpc>
              <a:spcBef>
                <a:spcPct val="0"/>
              </a:spcBef>
            </a:pPr>
            <a:r>
              <a:rPr lang="en-US" sz="3199">
                <a:solidFill>
                  <a:srgbClr val="FFFFFF"/>
                </a:solidFill>
                <a:latin typeface="Now"/>
              </a:rPr>
              <a:t>7-Legal Compliance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361394" y="6061720"/>
            <a:ext cx="2024730" cy="1989474"/>
          </a:xfrm>
          <a:custGeom>
            <a:avLst/>
            <a:gdLst/>
            <a:ahLst/>
            <a:cxnLst/>
            <a:rect l="l" t="t" r="r" b="b"/>
            <a:pathLst>
              <a:path w="2024730" h="1989474">
                <a:moveTo>
                  <a:pt x="0" y="0"/>
                </a:moveTo>
                <a:lnTo>
                  <a:pt x="2024730" y="0"/>
                </a:lnTo>
                <a:lnTo>
                  <a:pt x="2024730" y="1989474"/>
                </a:lnTo>
                <a:lnTo>
                  <a:pt x="0" y="1989474"/>
                </a:lnTo>
                <a:lnTo>
                  <a:pt x="0" y="0"/>
                </a:lnTo>
                <a:close/>
              </a:path>
            </a:pathLst>
          </a:custGeom>
          <a:blipFill>
            <a:blip r:embed="rId2"/>
            <a:stretch>
              <a:fillRect/>
            </a:stretch>
          </a:blipFill>
        </p:spPr>
      </p:sp>
      <p:grpSp>
        <p:nvGrpSpPr>
          <p:cNvPr id="3" name="Group 3"/>
          <p:cNvGrpSpPr/>
          <p:nvPr/>
        </p:nvGrpSpPr>
        <p:grpSpPr>
          <a:xfrm>
            <a:off x="5613767" y="2533081"/>
            <a:ext cx="6696448" cy="6725219"/>
            <a:chOff x="0" y="0"/>
            <a:chExt cx="1726183" cy="1733600"/>
          </a:xfrm>
        </p:grpSpPr>
        <p:sp>
          <p:nvSpPr>
            <p:cNvPr id="4" name="Freeform 4"/>
            <p:cNvSpPr/>
            <p:nvPr/>
          </p:nvSpPr>
          <p:spPr>
            <a:xfrm>
              <a:off x="0" y="0"/>
              <a:ext cx="1726183" cy="1733600"/>
            </a:xfrm>
            <a:custGeom>
              <a:avLst/>
              <a:gdLst/>
              <a:ahLst/>
              <a:cxnLst/>
              <a:rect l="l" t="t" r="r" b="b"/>
              <a:pathLst>
                <a:path w="1726183" h="1733600">
                  <a:moveTo>
                    <a:pt x="0" y="0"/>
                  </a:moveTo>
                  <a:lnTo>
                    <a:pt x="1726183" y="0"/>
                  </a:lnTo>
                  <a:lnTo>
                    <a:pt x="1726183" y="1733600"/>
                  </a:lnTo>
                  <a:lnTo>
                    <a:pt x="0" y="1733600"/>
                  </a:lnTo>
                  <a:close/>
                </a:path>
              </a:pathLst>
            </a:custGeom>
            <a:solidFill>
              <a:srgbClr val="000000">
                <a:alpha val="37647"/>
              </a:srgbClr>
            </a:solidFill>
          </p:spPr>
        </p:sp>
        <p:sp>
          <p:nvSpPr>
            <p:cNvPr id="5" name="TextBox 5"/>
            <p:cNvSpPr txBox="1"/>
            <p:nvPr/>
          </p:nvSpPr>
          <p:spPr>
            <a:xfrm>
              <a:off x="0" y="-66675"/>
              <a:ext cx="1726183" cy="1800275"/>
            </a:xfrm>
            <a:prstGeom prst="rect">
              <a:avLst/>
            </a:prstGeom>
          </p:spPr>
          <p:txBody>
            <a:bodyPr lIns="50800" tIns="50800" rIns="50800" bIns="50800" rtlCol="0" anchor="ctr"/>
            <a:lstStyle/>
            <a:p>
              <a:pPr algn="ctr">
                <a:lnSpc>
                  <a:spcPts val="4479"/>
                </a:lnSpc>
                <a:spcBef>
                  <a:spcPct val="0"/>
                </a:spcBef>
              </a:pPr>
              <a:endParaRPr/>
            </a:p>
          </p:txBody>
        </p:sp>
      </p:grpSp>
      <p:sp>
        <p:nvSpPr>
          <p:cNvPr id="6" name="Freeform 6"/>
          <p:cNvSpPr/>
          <p:nvPr/>
        </p:nvSpPr>
        <p:spPr>
          <a:xfrm>
            <a:off x="5613767" y="2533081"/>
            <a:ext cx="6696448" cy="6725219"/>
          </a:xfrm>
          <a:custGeom>
            <a:avLst/>
            <a:gdLst/>
            <a:ahLst/>
            <a:cxnLst/>
            <a:rect l="l" t="t" r="r" b="b"/>
            <a:pathLst>
              <a:path w="6696448" h="6725219">
                <a:moveTo>
                  <a:pt x="0" y="0"/>
                </a:moveTo>
                <a:lnTo>
                  <a:pt x="6696447" y="0"/>
                </a:lnTo>
                <a:lnTo>
                  <a:pt x="6696447" y="6725219"/>
                </a:lnTo>
                <a:lnTo>
                  <a:pt x="0" y="6725219"/>
                </a:lnTo>
                <a:lnTo>
                  <a:pt x="0" y="0"/>
                </a:lnTo>
                <a:close/>
              </a:path>
            </a:pathLst>
          </a:custGeom>
          <a:blipFill>
            <a:blip r:embed="rId3"/>
            <a:stretch>
              <a:fillRect/>
            </a:stretch>
          </a:blipFill>
        </p:spPr>
      </p:sp>
      <p:sp>
        <p:nvSpPr>
          <p:cNvPr id="7" name="Freeform 7"/>
          <p:cNvSpPr/>
          <p:nvPr/>
        </p:nvSpPr>
        <p:spPr>
          <a:xfrm>
            <a:off x="1254140" y="2746463"/>
            <a:ext cx="2324287" cy="2397037"/>
          </a:xfrm>
          <a:custGeom>
            <a:avLst/>
            <a:gdLst/>
            <a:ahLst/>
            <a:cxnLst/>
            <a:rect l="l" t="t" r="r" b="b"/>
            <a:pathLst>
              <a:path w="2324287" h="2397037">
                <a:moveTo>
                  <a:pt x="0" y="0"/>
                </a:moveTo>
                <a:lnTo>
                  <a:pt x="2324287" y="0"/>
                </a:lnTo>
                <a:lnTo>
                  <a:pt x="2324287" y="2397037"/>
                </a:lnTo>
                <a:lnTo>
                  <a:pt x="0" y="2397037"/>
                </a:lnTo>
                <a:lnTo>
                  <a:pt x="0" y="0"/>
                </a:lnTo>
                <a:close/>
              </a:path>
            </a:pathLst>
          </a:custGeom>
          <a:blipFill>
            <a:blip r:embed="rId4"/>
            <a:stretch>
              <a:fillRect/>
            </a:stretch>
          </a:blipFill>
        </p:spPr>
      </p:sp>
      <p:sp>
        <p:nvSpPr>
          <p:cNvPr id="8" name="Freeform 8"/>
          <p:cNvSpPr/>
          <p:nvPr/>
        </p:nvSpPr>
        <p:spPr>
          <a:xfrm rot="-2572538">
            <a:off x="13618191" y="-1600546"/>
            <a:ext cx="7098080" cy="6445004"/>
          </a:xfrm>
          <a:custGeom>
            <a:avLst/>
            <a:gdLst/>
            <a:ahLst/>
            <a:cxnLst/>
            <a:rect l="l" t="t" r="r" b="b"/>
            <a:pathLst>
              <a:path w="7098080" h="6445004">
                <a:moveTo>
                  <a:pt x="0" y="0"/>
                </a:moveTo>
                <a:lnTo>
                  <a:pt x="7098080" y="0"/>
                </a:lnTo>
                <a:lnTo>
                  <a:pt x="7098080" y="6445005"/>
                </a:lnTo>
                <a:lnTo>
                  <a:pt x="0" y="6445005"/>
                </a:lnTo>
                <a:lnTo>
                  <a:pt x="0" y="0"/>
                </a:lnTo>
                <a:close/>
              </a:path>
            </a:pathLst>
          </a:custGeom>
          <a:blipFill>
            <a:blip r:embed="rId5"/>
            <a:stretch>
              <a:fillRect/>
            </a:stretch>
          </a:blipFill>
        </p:spPr>
      </p:sp>
      <p:sp>
        <p:nvSpPr>
          <p:cNvPr id="9" name="Freeform 9"/>
          <p:cNvSpPr/>
          <p:nvPr/>
        </p:nvSpPr>
        <p:spPr>
          <a:xfrm>
            <a:off x="-3206086" y="7930615"/>
            <a:ext cx="8469571" cy="8229600"/>
          </a:xfrm>
          <a:custGeom>
            <a:avLst/>
            <a:gdLst/>
            <a:ahLst/>
            <a:cxnLst/>
            <a:rect l="l" t="t" r="r" b="b"/>
            <a:pathLst>
              <a:path w="8469571" h="8229600">
                <a:moveTo>
                  <a:pt x="0" y="0"/>
                </a:moveTo>
                <a:lnTo>
                  <a:pt x="8469572" y="0"/>
                </a:lnTo>
                <a:lnTo>
                  <a:pt x="8469572" y="8229600"/>
                </a:lnTo>
                <a:lnTo>
                  <a:pt x="0" y="8229600"/>
                </a:lnTo>
                <a:lnTo>
                  <a:pt x="0" y="0"/>
                </a:lnTo>
                <a:close/>
              </a:path>
            </a:pathLst>
          </a:custGeom>
          <a:blipFill>
            <a:blip r:embed="rId6"/>
            <a:stretch>
              <a:fillRect/>
            </a:stretch>
          </a:blipFill>
        </p:spPr>
      </p:sp>
      <p:sp>
        <p:nvSpPr>
          <p:cNvPr id="10" name="TextBox 10"/>
          <p:cNvSpPr txBox="1"/>
          <p:nvPr/>
        </p:nvSpPr>
        <p:spPr>
          <a:xfrm>
            <a:off x="1028700" y="895350"/>
            <a:ext cx="9607532" cy="1226820"/>
          </a:xfrm>
          <a:prstGeom prst="rect">
            <a:avLst/>
          </a:prstGeom>
        </p:spPr>
        <p:txBody>
          <a:bodyPr lIns="0" tIns="0" rIns="0" bIns="0" rtlCol="0" anchor="t">
            <a:spAutoFit/>
          </a:bodyPr>
          <a:lstStyle/>
          <a:p>
            <a:pPr>
              <a:lnSpc>
                <a:spcPts val="10080"/>
              </a:lnSpc>
            </a:pPr>
            <a:r>
              <a:rPr lang="en-US" sz="7200">
                <a:solidFill>
                  <a:srgbClr val="FFFFFF"/>
                </a:solidFill>
                <a:latin typeface="TAN Nimbus"/>
              </a:rPr>
              <a:t>Context Diagram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867974" y="6398310"/>
            <a:ext cx="2024730" cy="1989474"/>
          </a:xfrm>
          <a:custGeom>
            <a:avLst/>
            <a:gdLst/>
            <a:ahLst/>
            <a:cxnLst/>
            <a:rect l="l" t="t" r="r" b="b"/>
            <a:pathLst>
              <a:path w="2024730" h="1989474">
                <a:moveTo>
                  <a:pt x="0" y="0"/>
                </a:moveTo>
                <a:lnTo>
                  <a:pt x="2024731" y="0"/>
                </a:lnTo>
                <a:lnTo>
                  <a:pt x="2024731" y="1989474"/>
                </a:lnTo>
                <a:lnTo>
                  <a:pt x="0" y="1989474"/>
                </a:lnTo>
                <a:lnTo>
                  <a:pt x="0" y="0"/>
                </a:lnTo>
                <a:close/>
              </a:path>
            </a:pathLst>
          </a:custGeom>
          <a:blipFill>
            <a:blip r:embed="rId2"/>
            <a:stretch>
              <a:fillRect/>
            </a:stretch>
          </a:blipFill>
        </p:spPr>
      </p:sp>
      <p:sp>
        <p:nvSpPr>
          <p:cNvPr id="3" name="Freeform 3"/>
          <p:cNvSpPr/>
          <p:nvPr/>
        </p:nvSpPr>
        <p:spPr>
          <a:xfrm>
            <a:off x="1254140" y="2746463"/>
            <a:ext cx="2324287" cy="2397037"/>
          </a:xfrm>
          <a:custGeom>
            <a:avLst/>
            <a:gdLst/>
            <a:ahLst/>
            <a:cxnLst/>
            <a:rect l="l" t="t" r="r" b="b"/>
            <a:pathLst>
              <a:path w="2324287" h="2397037">
                <a:moveTo>
                  <a:pt x="0" y="0"/>
                </a:moveTo>
                <a:lnTo>
                  <a:pt x="2324287" y="0"/>
                </a:lnTo>
                <a:lnTo>
                  <a:pt x="2324287" y="2397037"/>
                </a:lnTo>
                <a:lnTo>
                  <a:pt x="0" y="2397037"/>
                </a:lnTo>
                <a:lnTo>
                  <a:pt x="0" y="0"/>
                </a:lnTo>
                <a:close/>
              </a:path>
            </a:pathLst>
          </a:custGeom>
          <a:blipFill>
            <a:blip r:embed="rId3"/>
            <a:stretch>
              <a:fillRect/>
            </a:stretch>
          </a:blipFill>
        </p:spPr>
      </p:sp>
      <p:sp>
        <p:nvSpPr>
          <p:cNvPr id="4" name="Freeform 4"/>
          <p:cNvSpPr/>
          <p:nvPr/>
        </p:nvSpPr>
        <p:spPr>
          <a:xfrm rot="-2572538">
            <a:off x="13618191" y="-1600546"/>
            <a:ext cx="7098080" cy="6445004"/>
          </a:xfrm>
          <a:custGeom>
            <a:avLst/>
            <a:gdLst/>
            <a:ahLst/>
            <a:cxnLst/>
            <a:rect l="l" t="t" r="r" b="b"/>
            <a:pathLst>
              <a:path w="7098080" h="6445004">
                <a:moveTo>
                  <a:pt x="0" y="0"/>
                </a:moveTo>
                <a:lnTo>
                  <a:pt x="7098080" y="0"/>
                </a:lnTo>
                <a:lnTo>
                  <a:pt x="7098080" y="6445005"/>
                </a:lnTo>
                <a:lnTo>
                  <a:pt x="0" y="6445005"/>
                </a:lnTo>
                <a:lnTo>
                  <a:pt x="0" y="0"/>
                </a:lnTo>
                <a:close/>
              </a:path>
            </a:pathLst>
          </a:custGeom>
          <a:blipFill>
            <a:blip r:embed="rId4"/>
            <a:stretch>
              <a:fillRect/>
            </a:stretch>
          </a:blipFill>
        </p:spPr>
      </p:sp>
      <p:sp>
        <p:nvSpPr>
          <p:cNvPr id="5" name="Freeform 5"/>
          <p:cNvSpPr/>
          <p:nvPr/>
        </p:nvSpPr>
        <p:spPr>
          <a:xfrm>
            <a:off x="-3206086" y="7930615"/>
            <a:ext cx="8469571" cy="8229600"/>
          </a:xfrm>
          <a:custGeom>
            <a:avLst/>
            <a:gdLst/>
            <a:ahLst/>
            <a:cxnLst/>
            <a:rect l="l" t="t" r="r" b="b"/>
            <a:pathLst>
              <a:path w="8469571" h="8229600">
                <a:moveTo>
                  <a:pt x="0" y="0"/>
                </a:moveTo>
                <a:lnTo>
                  <a:pt x="8469572" y="0"/>
                </a:lnTo>
                <a:lnTo>
                  <a:pt x="8469572" y="8229600"/>
                </a:lnTo>
                <a:lnTo>
                  <a:pt x="0" y="8229600"/>
                </a:lnTo>
                <a:lnTo>
                  <a:pt x="0" y="0"/>
                </a:lnTo>
                <a:close/>
              </a:path>
            </a:pathLst>
          </a:custGeom>
          <a:blipFill>
            <a:blip r:embed="rId5"/>
            <a:stretch>
              <a:fillRect/>
            </a:stretch>
          </a:blipFill>
        </p:spPr>
      </p:sp>
      <p:sp>
        <p:nvSpPr>
          <p:cNvPr id="6" name="TextBox 6"/>
          <p:cNvSpPr txBox="1"/>
          <p:nvPr/>
        </p:nvSpPr>
        <p:spPr>
          <a:xfrm>
            <a:off x="1028700" y="619079"/>
            <a:ext cx="11492678" cy="1226820"/>
          </a:xfrm>
          <a:prstGeom prst="rect">
            <a:avLst/>
          </a:prstGeom>
        </p:spPr>
        <p:txBody>
          <a:bodyPr lIns="0" tIns="0" rIns="0" bIns="0" rtlCol="0" anchor="t">
            <a:spAutoFit/>
          </a:bodyPr>
          <a:lstStyle/>
          <a:p>
            <a:pPr>
              <a:lnSpc>
                <a:spcPts val="10080"/>
              </a:lnSpc>
            </a:pPr>
            <a:r>
              <a:rPr lang="en-US" sz="7200">
                <a:solidFill>
                  <a:srgbClr val="FFFFFF"/>
                </a:solidFill>
                <a:latin typeface="TAN Nimbus"/>
              </a:rPr>
              <a:t>System architecture</a:t>
            </a:r>
          </a:p>
        </p:txBody>
      </p:sp>
      <p:sp>
        <p:nvSpPr>
          <p:cNvPr id="7" name="Freeform 7"/>
          <p:cNvSpPr/>
          <p:nvPr/>
        </p:nvSpPr>
        <p:spPr>
          <a:xfrm>
            <a:off x="4484711" y="2290184"/>
            <a:ext cx="9530547" cy="7169352"/>
          </a:xfrm>
          <a:custGeom>
            <a:avLst/>
            <a:gdLst/>
            <a:ahLst/>
            <a:cxnLst/>
            <a:rect l="l" t="t" r="r" b="b"/>
            <a:pathLst>
              <a:path w="9530547" h="7169352">
                <a:moveTo>
                  <a:pt x="0" y="0"/>
                </a:moveTo>
                <a:lnTo>
                  <a:pt x="9530547" y="0"/>
                </a:lnTo>
                <a:lnTo>
                  <a:pt x="9530547" y="7169352"/>
                </a:lnTo>
                <a:lnTo>
                  <a:pt x="0" y="7169352"/>
                </a:lnTo>
                <a:lnTo>
                  <a:pt x="0" y="0"/>
                </a:lnTo>
                <a:close/>
              </a:path>
            </a:pathLst>
          </a:custGeom>
          <a:blipFill>
            <a:blip r:embed="rId6"/>
            <a:stretch>
              <a:fillRect r="-18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653</Words>
  <Application>Microsoft Office PowerPoint</Application>
  <PresentationFormat>Custom</PresentationFormat>
  <Paragraphs>270</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Now Bold</vt:lpstr>
      <vt:lpstr>Arial</vt:lpstr>
      <vt:lpstr>Now</vt:lpstr>
      <vt:lpstr>Calibri</vt:lpstr>
      <vt:lpstr>Times New Roman</vt:lpstr>
      <vt:lpstr>TAN Nimbus</vt:lpstr>
      <vt:lpstr>Barabara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-Serag</dc:title>
  <cp:lastModifiedBy>KHLAWY </cp:lastModifiedBy>
  <cp:revision>4</cp:revision>
  <dcterms:created xsi:type="dcterms:W3CDTF">2006-08-16T00:00:00Z</dcterms:created>
  <dcterms:modified xsi:type="dcterms:W3CDTF">2024-01-25T09:15:14Z</dcterms:modified>
  <dc:identifier>DAF6bs7cF78</dc:identifier>
</cp:coreProperties>
</file>